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 id="265" r:id="rIdSld10"/>
    <p:sldId id="266" r:id="rIdSld11"/>
    <p:sldId id="267" r:id="rIdSld12"/>
    <p:sldId id="268" r:id="rIdSld13"/>
    <p:sldId id="269" r:id="rIdSld14"/>
    <p:sldId id="270" r:id="rIdSld15"/>
    <p:sldId id="271" r:id="rIdSld16"/>
    <p:sldId id="272" r:id="rIdSld17"/>
    <p:sldId id="273" r:id="rIdSld18"/>
    <p:sldId id="274" r:id="rIdSld19"/>
    <p:sldId id="275" r:id="rIdSld20"/>
    <p:sldId id="276" r:id="rIdSld21"/>
    <p:sldId id="277" r:id="rIdSld22"/>
    <p:sldId id="278" r:id="rIdSld23"/>
    <p:sldId id="279" r:id="rIdSld24"/>
    <p:sldId id="280" r:id="rIdSld25"/>
    <p:sldId id="281" r:id="rIdSld26"/>
    <p:sldId id="282" r:id="rIdSld27"/>
    <p:sldId id="283" r:id="rIdSld28"/>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 Id="rIdSld10" Type="http://schemas.openxmlformats.org/officeDocument/2006/relationships/slide" Target="slides/slide10.xml"/><Relationship Id="rIdSld11" Type="http://schemas.openxmlformats.org/officeDocument/2006/relationships/slide" Target="slides/slide11.xml"/><Relationship Id="rIdSld12" Type="http://schemas.openxmlformats.org/officeDocument/2006/relationships/slide" Target="slides/slide12.xml"/><Relationship Id="rIdSld13" Type="http://schemas.openxmlformats.org/officeDocument/2006/relationships/slide" Target="slides/slide13.xml"/><Relationship Id="rIdSld14" Type="http://schemas.openxmlformats.org/officeDocument/2006/relationships/slide" Target="slides/slide14.xml"/><Relationship Id="rIdSld15" Type="http://schemas.openxmlformats.org/officeDocument/2006/relationships/slide" Target="slides/slide15.xml"/><Relationship Id="rIdSld16" Type="http://schemas.openxmlformats.org/officeDocument/2006/relationships/slide" Target="slides/slide16.xml"/><Relationship Id="rIdSld17" Type="http://schemas.openxmlformats.org/officeDocument/2006/relationships/slide" Target="slides/slide17.xml"/><Relationship Id="rIdSld18" Type="http://schemas.openxmlformats.org/officeDocument/2006/relationships/slide" Target="slides/slide18.xml"/><Relationship Id="rIdSld19" Type="http://schemas.openxmlformats.org/officeDocument/2006/relationships/slide" Target="slides/slide19.xml"/><Relationship Id="rIdSld20" Type="http://schemas.openxmlformats.org/officeDocument/2006/relationships/slide" Target="slides/slide20.xml"/><Relationship Id="rIdSld21" Type="http://schemas.openxmlformats.org/officeDocument/2006/relationships/slide" Target="slides/slide21.xml"/><Relationship Id="rIdSld22" Type="http://schemas.openxmlformats.org/officeDocument/2006/relationships/slide" Target="slides/slide22.xml"/><Relationship Id="rIdSld23" Type="http://schemas.openxmlformats.org/officeDocument/2006/relationships/slide" Target="slides/slide23.xml"/><Relationship Id="rIdSld24" Type="http://schemas.openxmlformats.org/officeDocument/2006/relationships/slide" Target="slides/slide24.xml"/><Relationship Id="rIdSld25" Type="http://schemas.openxmlformats.org/officeDocument/2006/relationships/slide" Target="slides/slide25.xml"/><Relationship Id="rIdSld26" Type="http://schemas.openxmlformats.org/officeDocument/2006/relationships/slide" Target="slides/slide26.xml"/><Relationship Id="rIdSld27" Type="http://schemas.openxmlformats.org/officeDocument/2006/relationships/slide" Target="slides/slide27.xml"/><Relationship Id="rIdSld28" Type="http://schemas.openxmlformats.org/officeDocument/2006/relationships/slide" Target="slides/slide28.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5.png"/></Relationships>
</file>

<file path=ppt/slides/_rels/slide1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8.png"/></Relationships>
</file>

<file path=ppt/slides/_rels/slide20.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9.png"/></Relationships>
</file>

<file path=ppt/slides/_rels/slide2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1.png"/></Relationships>
</file>

<file path=ppt/slides/_rels/slide2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2.png"/></Relationships>
</file>

<file path=ppt/slides/_rels/slide2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50DAFF"/>
          </a:solidFill>
          <a:ln>
            <a:noFill/>
          </a:ln>
        </p:spPr>
        <p:txBody>
          <a:bodyPr anchor="ctr" wrap="none" lIns="91440" rIns="91440" tIns="0" bIns="0"/>
          <a:lstStyle/>
          <a:p>
            <a:pPr algn="ctr"/>
            <a:r>
              <a:rPr lang="en-US" sz="1000" b="1">
                <a:solidFill>
                  <a:srgbClr val="FFFFFF"/>
                </a:solidFill>
              </a:rPr>
              <a:t>SKILLS</a:t>
            </a:r>
          </a:p>
        </p:txBody>
      </p:sp>
      <p:pic>
        <p:nvPicPr>
          <p:cNvPr id="103" name="HeroImage"/>
          <p:cNvPicPr>
            <a:picLocks noChangeAspect="1"/>
          </p:cNvPicPr>
          <p:nvPr/>
        </p:nvPicPr>
        <p:blipFill>
          <a:blip r:embed="rId1"/>
          <a:stretch>
            <a:fillRect/>
          </a:stretch>
        </p:blipFill>
        <p:spPr>
          <a:xfrm>
            <a:off x="4572000" y="1428527"/>
            <a:ext cx="4114800" cy="2286446"/>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4400" b="1" spc="0">
                <a:solidFill>
                  <a:srgbClr val="222222"/>
                </a:solidFill>
                <a:latin typeface="Calibri"/>
              </a:rPr>
              <a:t>Solar [Skills]</a:t>
            </a:r>
          </a:p>
        </p:txBody>
      </p:sp>
      <p:sp>
        <p:nvSpPr>
          <p:cNvPr id="105" name="KitSubtitle"/>
          <p:cNvSpPr txBox="1"/>
          <p:nvPr/>
        </p:nvSpPr>
        <p:spPr>
          <a:xfrm>
            <a:off x="457200" y="37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17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Kynd Hub</a:t>
            </a:r>
          </a:p>
          <a:p>
            <a:pPr/>
            <a:r>
              <a:rPr lang="en-US" sz="1400" b="0" spc="0">
                <a:solidFill>
                  <a:srgbClr val="444444"/>
                </a:solidFill>
                <a:latin typeface="Calibri"/>
              </a:rPr>
              <a:t> Build your kit &amp; track its entire journey</a:t>
            </a:r>
          </a:p>
          <a:p>
            <a:pPr/>
            <a:r>
              <a:rPr lang="en-US" sz="1400" b="0" spc="0">
                <a:solidFill>
                  <a:srgbClr val="444444"/>
                </a:solidFill>
                <a:latin typeface="Calibri"/>
              </a:rPr>
              <a:t> Create a free account at Kynd Hub — see exactly where your kit goes after you build it.</a:t>
            </a:r>
          </a:p>
          <a:p>
            <a:pPr/>
            <a:r>
              <a:rPr lang="en-US" sz="1400" b="0" spc="0">
                <a:solidFill>
                  <a:srgbClr val="444444"/>
                </a:solidFill>
                <a:latin typeface="Calibri"/>
              </a:rPr>
              <a:t> Build Your Kit on Kynd Hub</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The Kynd Kit Cycle</a:t>
            </a:r>
          </a:p>
          <a:p>
            <a:pPr/>
            <a:r>
              <a:rPr lang="en-US" sz="1400" b="0" spc="0">
                <a:solidFill>
                  <a:srgbClr val="444444"/>
                </a:solidFill>
                <a:latin typeface="Calibri"/>
              </a:rPr>
              <a:t> Kynd Kits Create Impact</a:t>
            </a:r>
          </a:p>
          <a:p>
            <a:pPr/>
            <a:r>
              <a:rPr lang="en-US" sz="1400" b="0" spc="0">
                <a:solidFill>
                  <a:srgbClr val="444444"/>
                </a:solidFill>
                <a:latin typeface="Calibri"/>
              </a:rPr>
              <a:t> Every kit you build sets off a chain of good — for you, for a nonprofit, and for the whole community.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About Project Helping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1</a:t>
            </a:r>
          </a:p>
          <a:p>
            <a:pPr/>
            <a:r>
              <a:rPr lang="en-US" sz="1400" b="0" spc="0">
                <a:solidFill>
                  <a:srgbClr val="444444"/>
                </a:solidFill>
                <a:latin typeface="Calibri"/>
              </a:rPr>
              <a:t> You Volunteer</a:t>
            </a:r>
          </a:p>
          <a:p>
            <a:pPr/>
            <a:r>
              <a:rPr lang="en-US" sz="1400" b="0" spc="0">
                <a:solidFill>
                  <a:srgbClr val="444444"/>
                </a:solidFill>
                <a:latin typeface="Calibri"/>
              </a:rPr>
              <a:t> You volunteer, which benefits your mental health and wellbeing.</a:t>
            </a:r>
          </a:p>
          <a:p>
            <a:pPr/>
            <a:r>
              <a:rPr lang="en-US" sz="1400" b="0" spc="0">
                <a:solidFill>
                  <a:srgbClr val="444444"/>
                </a:solidFill>
                <a:latin typeface="Calibri"/>
              </a:rPr>
              <a:t>•</a:t>
            </a:r>
          </a:p>
          <a:p>
            <a:pPr/>
            <a:r>
              <a:rPr lang="en-US" sz="1400" b="0" spc="0">
                <a:solidFill>
                  <a:srgbClr val="444444"/>
                </a:solidFill>
                <a:latin typeface="Calibri"/>
              </a:rPr>
              <a:t>2</a:t>
            </a:r>
          </a:p>
          <a:p>
            <a:pPr/>
            <a:r>
              <a:rPr lang="en-US" sz="1400" b="0" spc="0">
                <a:solidFill>
                  <a:srgbClr val="444444"/>
                </a:solidFill>
                <a:latin typeface="Calibri"/>
              </a:rPr>
              <a:t> Help a Nonprofit</a:t>
            </a:r>
          </a:p>
          <a:p>
            <a:pPr/>
            <a:r>
              <a:rPr lang="en-US" sz="1400" b="0" spc="0">
                <a:solidFill>
                  <a:srgbClr val="444444"/>
                </a:solidFill>
                <a:latin typeface="Calibri"/>
              </a:rPr>
              <a:t> The kit you build is donated to a vetted nonprofit partner in need.</a:t>
            </a:r>
          </a:p>
          <a:p>
            <a:pPr/>
            <a:r>
              <a:rPr lang="en-US" sz="1400" b="0" spc="0">
                <a:solidFill>
                  <a:srgbClr val="444444"/>
                </a:solidFill>
                <a:latin typeface="Calibri"/>
              </a:rPr>
              <a:t>•</a:t>
            </a:r>
          </a:p>
          <a:p>
            <a:pPr/>
            <a:r>
              <a:rPr lang="en-US" sz="1400" b="0" spc="0">
                <a:solidFill>
                  <a:srgbClr val="444444"/>
                </a:solidFill>
                <a:latin typeface="Calibri"/>
              </a:rPr>
              <a:t>3</a:t>
            </a:r>
          </a:p>
          <a:p>
            <a:pPr/>
            <a:r>
              <a:rPr lang="en-US" sz="1400" b="0" spc="0">
                <a:solidFill>
                  <a:srgbClr val="444444"/>
                </a:solidFill>
                <a:latin typeface="Calibri"/>
              </a:rPr>
              <a:t> Fund Programming</a:t>
            </a:r>
          </a:p>
          <a:p>
            <a:pPr/>
            <a:r>
              <a:rPr lang="en-US" sz="1400" b="0" spc="0">
                <a:solidFill>
                  <a:srgbClr val="444444"/>
                </a:solidFill>
                <a:latin typeface="Calibri"/>
              </a:rPr>
              <a:t> Proceeds fund free, community-based mental health programming.</a:t>
            </a:r>
          </a:p>
          <a:p>
            <a:pPr/>
            <a:r>
              <a:rPr lang="en-US" sz="1400" b="0" spc="0">
                <a:solidFill>
                  <a:srgbClr val="444444"/>
                </a:solidFill>
                <a:latin typeface="Calibri"/>
              </a:rPr>
              <a:t>•</a:t>
            </a:r>
          </a:p>
          <a:p>
            <a:pPr/>
            <a:r>
              <a:rPr lang="en-US" sz="1400" b="0" spc="0">
                <a:solidFill>
                  <a:srgbClr val="444444"/>
                </a:solidFill>
                <a:latin typeface="Calibri"/>
              </a:rPr>
              <a:t>4</a:t>
            </a:r>
          </a:p>
          <a:p>
            <a:pPr/>
            <a:r>
              <a:rPr lang="en-US" sz="1400" b="0" spc="0">
                <a:solidFill>
                  <a:srgbClr val="444444"/>
                </a:solidFill>
                <a:latin typeface="Calibri"/>
              </a:rPr>
              <a:t> Sustain the Mission</a:t>
            </a:r>
          </a:p>
          <a:p>
            <a:pPr/>
            <a:r>
              <a:rPr lang="en-US" sz="1400" b="0" spc="0">
                <a:solidFill>
                  <a:srgbClr val="444444"/>
                </a:solidFill>
                <a:latin typeface="Calibri"/>
              </a:rPr>
              <a:t> Proceeds benefit Project Helping, a 501(c)(3) nonprofit.</a:t>
            </a:r>
          </a:p>
          <a:p>
            <a:pPr/>
            <a:r>
              <a:rPr lang="en-US" sz="1400" b="0" spc="0">
                <a:solidFill>
                  <a:srgbClr val="444444"/>
                </a:solidFill>
                <a:latin typeface="Calibri"/>
              </a:rPr>
              <a:t>projecthelping.org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 age-appropriate.</a:t>
            </a:r>
          </a:p>
          <a:p>
            <a:pPr/>
            <a:r>
              <a:rPr lang="en-US" sz="1400" b="0" spc="0">
                <a:solidFill>
                  <a:srgbClr val="444444"/>
                </a:solidFill>
                <a:latin typeface="Calibri"/>
              </a:rPr>
              <a:t>Spanish Translation Options</a:t>
            </a:r>
          </a:p>
        </p:txBody>
      </p:sp>
      <p:pic>
        <p:nvPicPr>
          <p:cNvPr id="105" name="StepImage"/>
          <p:cNvPicPr>
            <a:picLocks noChangeAspect="1"/>
          </p:cNvPicPr>
          <p:nvPr/>
        </p:nvPicPr>
        <p:blipFill>
          <a:blip r:embed="rId1"/>
          <a:stretch>
            <a:fillRect/>
          </a:stretch>
        </p:blipFill>
        <p:spPr>
          <a:xfrm>
            <a:off x="5112347" y="548640"/>
            <a:ext cx="3125547" cy="40462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17</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Skill: Solar</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Before You Build</a:t>
            </a:r>
          </a:p>
          <a:p>
            <a:pPr/>
            <a:r>
              <a:rPr lang="en-US" sz="1400" b="0" spc="0">
                <a:solidFill>
                  <a:srgbClr val="444444"/>
                </a:solidFill>
                <a:latin typeface="Calibri"/>
              </a:rPr>
              <a:t>Build a solar-powered charger for someone experiencing homelessness. The majority of unhoused individuals have access to electronics, but they often lack access to power. This way, they can charge their electronics from anywhere.</a:t>
            </a:r>
          </a:p>
          <a:p>
            <a:pPr/>
            <a:r>
              <a:rPr lang="en-US" sz="1400" b="0" spc="0">
                <a:solidFill>
                  <a:srgbClr val="444444"/>
                </a:solidFill>
                <a:latin typeface="Calibri"/>
              </a:rPr>
              <a:t>The Skills Kits were created for you, as the volunteer, to learn a new skill and use it to give back to your community. Learn how to wire a solar-powered charger. You can then utilize this new skill to continue giving back to your community by developing other sustainable power sources.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1</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Prepare the Solar Panel</a:t>
            </a:r>
          </a:p>
          <a:p>
            <a:pPr/>
            <a:r>
              <a:rPr lang="en-US" sz="1400" b="0" spc="0">
                <a:solidFill>
                  <a:srgbClr val="444444"/>
                </a:solidFill>
                <a:latin typeface="Calibri"/>
              </a:rPr>
              <a:t>• Find the following items:</a:t>
            </a:r>
          </a:p>
          <a:p>
            <a:pPr/>
            <a:r>
              <a:rPr lang="en-US" sz="1400" b="0" spc="0">
                <a:solidFill>
                  <a:srgbClr val="444444"/>
                </a:solidFill>
                <a:latin typeface="Calibri"/>
              </a:rPr>
              <a:t>• Solar Panel</a:t>
            </a:r>
          </a:p>
          <a:p>
            <a:pPr/>
            <a:r>
              <a:rPr lang="en-US" sz="1400" b="0" spc="0">
                <a:solidFill>
                  <a:srgbClr val="444444"/>
                </a:solidFill>
                <a:latin typeface="Calibri"/>
              </a:rPr>
              <a:t>• Find the positive and negative connections</a:t>
            </a:r>
          </a:p>
          <a:p>
            <a:pPr/>
            <a:r>
              <a:rPr lang="en-US" sz="1400" b="0" spc="0">
                <a:solidFill>
                  <a:srgbClr val="444444"/>
                </a:solidFill>
                <a:latin typeface="Calibri"/>
              </a:rPr>
              <a:t>We use several different panel types, and yours may look different than the image below.</a:t>
            </a:r>
          </a:p>
          <a:p>
            <a:pPr/>
            <a:r>
              <a:rPr lang="en-US" sz="1400" b="0" spc="0">
                <a:solidFill>
                  <a:srgbClr val="444444"/>
                </a:solidFill>
                <a:latin typeface="Calibri"/>
              </a:rPr>
              <a:t>• Turn the solar panel over so you can see the connection points. Arrange the panel so the wording is upright.</a:t>
            </a:r>
          </a:p>
          <a:p>
            <a:pPr/>
            <a:r>
              <a:rPr lang="en-US" sz="1400" b="0" spc="0">
                <a:solidFill>
                  <a:srgbClr val="444444"/>
                </a:solidFill>
                <a:latin typeface="Calibri"/>
              </a:rPr>
              <a:t>• The left terminal is positive (+) and the right terminal is negative (-).</a:t>
            </a:r>
          </a:p>
          <a:p>
            <a:pPr/>
            <a:r>
              <a:rPr lang="en-US" sz="1400" b="0" spc="0">
                <a:solidFill>
                  <a:srgbClr val="444444"/>
                </a:solidFill>
                <a:latin typeface="Calibri"/>
              </a:rPr>
              <a:t>Remove the clear protective covering from the front of the solar panel (if needed)</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1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2</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Prepare the Wires</a:t>
            </a:r>
          </a:p>
          <a:p>
            <a:pPr/>
            <a:r>
              <a:rPr lang="en-US" sz="1400" b="0" spc="0">
                <a:solidFill>
                  <a:srgbClr val="444444"/>
                </a:solidFill>
                <a:latin typeface="Calibri"/>
              </a:rPr>
              <a:t>• Find the following items:</a:t>
            </a:r>
          </a:p>
          <a:p>
            <a:pPr/>
            <a:r>
              <a:rPr lang="en-US" sz="1400" b="0" spc="0">
                <a:solidFill>
                  <a:srgbClr val="444444"/>
                </a:solidFill>
                <a:latin typeface="Calibri"/>
              </a:rPr>
              <a:t>• Red and Black Wire</a:t>
            </a:r>
          </a:p>
          <a:p>
            <a:pPr/>
            <a:r>
              <a:rPr lang="en-US" sz="1400" b="0" spc="0">
                <a:solidFill>
                  <a:srgbClr val="444444"/>
                </a:solidFill>
                <a:latin typeface="Calibri"/>
              </a:rPr>
              <a:t>• Wire stripper</a:t>
            </a:r>
          </a:p>
          <a:p>
            <a:pPr/>
            <a:r>
              <a:rPr lang="en-US" sz="1400" b="0" spc="0">
                <a:solidFill>
                  <a:srgbClr val="444444"/>
                </a:solidFill>
                <a:latin typeface="Calibri"/>
              </a:rPr>
              <a:t>Tip: If you don’t have a wire stripper, you can easily use scissors. Make a small cut around the silicon without cutting through the wire, and use your hand to pull off the plastic</a:t>
            </a:r>
          </a:p>
          <a:p>
            <a:pPr/>
            <a:r>
              <a:rPr lang="en-US" sz="1400" b="0" spc="0">
                <a:solidFill>
                  <a:srgbClr val="444444"/>
                </a:solidFill>
                <a:latin typeface="Calibri"/>
              </a:rPr>
              <a:t>• Split the wire into 2 pieces. Strip the outer coating off of the wires down approximately 2″.</a:t>
            </a:r>
          </a:p>
          <a:p>
            <a:pPr/>
            <a:r>
              <a:rPr lang="en-US" sz="1400" b="0" spc="0">
                <a:solidFill>
                  <a:srgbClr val="444444"/>
                </a:solidFill>
                <a:latin typeface="Calibri"/>
              </a:rPr>
              <a:t>• Do NOT cut into the black and red wires.</a:t>
            </a:r>
          </a:p>
          <a:p>
            <a:pPr/>
            <a:r>
              <a:rPr lang="en-US" sz="1400" b="0" spc="0">
                <a:solidFill>
                  <a:srgbClr val="444444"/>
                </a:solidFill>
                <a:latin typeface="Calibri"/>
              </a:rPr>
              <a:t>• Do this to both sides of the wire.</a:t>
            </a:r>
          </a:p>
          <a:p>
            <a:pPr/>
            <a:r>
              <a:rPr lang="en-US" sz="1400" b="0" spc="0">
                <a:solidFill>
                  <a:srgbClr val="444444"/>
                </a:solidFill>
                <a:latin typeface="Calibri"/>
              </a:rPr>
              <a:t>• You can split the wires fully into 2 pieces, or leave them slightly connected</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2 (continued)</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 There is enough wire. If you mess up, cut the wire entirely and try again!</a:t>
            </a:r>
          </a:p>
        </p:txBody>
      </p:sp>
      <p:pic>
        <p:nvPicPr>
          <p:cNvPr id="105" name="ExtraImage1"/>
          <p:cNvPicPr>
            <a:picLocks noChangeAspect="1"/>
          </p:cNvPicPr>
          <p:nvPr/>
        </p:nvPicPr>
        <p:blipFill>
          <a:blip r:embed="rId1"/>
          <a:stretch>
            <a:fillRect/>
          </a:stretch>
        </p:blipFill>
        <p:spPr>
          <a:xfrm>
            <a:off x="4889170" y="1297280"/>
            <a:ext cx="3571900" cy="35719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3</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Prepare the Conductive Tape</a:t>
            </a:r>
          </a:p>
          <a:p>
            <a:pPr/>
            <a:r>
              <a:rPr lang="en-US" sz="1400" b="0" spc="0">
                <a:solidFill>
                  <a:srgbClr val="444444"/>
                </a:solidFill>
                <a:latin typeface="Calibri"/>
              </a:rPr>
              <a:t>• Find the following items:</a:t>
            </a:r>
          </a:p>
          <a:p>
            <a:pPr/>
            <a:r>
              <a:rPr lang="en-US" sz="1400" b="0" spc="0">
                <a:solidFill>
                  <a:srgbClr val="444444"/>
                </a:solidFill>
                <a:latin typeface="Calibri"/>
              </a:rPr>
              <a:t>• Conductive Tape</a:t>
            </a:r>
          </a:p>
          <a:p>
            <a:pPr/>
            <a:r>
              <a:rPr lang="en-US" sz="1400" b="0" spc="0">
                <a:solidFill>
                  <a:srgbClr val="444444"/>
                </a:solidFill>
                <a:latin typeface="Calibri"/>
              </a:rPr>
              <a:t>• Scissors</a:t>
            </a:r>
          </a:p>
          <a:p>
            <a:pPr/>
            <a:r>
              <a:rPr lang="en-US" sz="1400" b="0" spc="0">
                <a:solidFill>
                  <a:srgbClr val="444444"/>
                </a:solidFill>
                <a:latin typeface="Calibri"/>
              </a:rPr>
              <a:t>• Locate the long strip of copper conductive tape.</a:t>
            </a:r>
          </a:p>
          <a:p>
            <a:pPr/>
            <a:r>
              <a:rPr lang="en-US" sz="1400" b="0" spc="0">
                <a:solidFill>
                  <a:srgbClr val="444444"/>
                </a:solidFill>
                <a:latin typeface="Calibri"/>
              </a:rPr>
              <a:t>• Cut two strips of conductive tape approximately 1″ long.</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3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4</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Attach the Wires to the Solar Panel</a:t>
            </a:r>
          </a:p>
          <a:p>
            <a:pPr/>
            <a:r>
              <a:rPr lang="en-US" sz="1400" b="0" spc="0">
                <a:solidFill>
                  <a:srgbClr val="444444"/>
                </a:solidFill>
                <a:latin typeface="Calibri"/>
              </a:rPr>
              <a:t>• Find the following items:</a:t>
            </a:r>
          </a:p>
          <a:p>
            <a:pPr/>
            <a:r>
              <a:rPr lang="en-US" sz="1400" b="0" spc="0">
                <a:solidFill>
                  <a:srgbClr val="444444"/>
                </a:solidFill>
                <a:latin typeface="Calibri"/>
              </a:rPr>
              <a:t>• Solar panel</a:t>
            </a:r>
          </a:p>
          <a:p>
            <a:pPr/>
            <a:r>
              <a:rPr lang="en-US" sz="1400" b="0" spc="0">
                <a:solidFill>
                  <a:srgbClr val="444444"/>
                </a:solidFill>
                <a:latin typeface="Calibri"/>
              </a:rPr>
              <a:t>• Wire (stripped)</a:t>
            </a:r>
          </a:p>
          <a:p>
            <a:pPr/>
            <a:r>
              <a:rPr lang="en-US" sz="1400" b="0" spc="0">
                <a:solidFill>
                  <a:srgbClr val="444444"/>
                </a:solidFill>
                <a:latin typeface="Calibri"/>
              </a:rPr>
              <a:t>• Two strips of copper conductive tape</a:t>
            </a:r>
          </a:p>
          <a:p>
            <a:pPr/>
            <a:r>
              <a:rPr lang="en-US" sz="1400" b="0" spc="0">
                <a:solidFill>
                  <a:srgbClr val="444444"/>
                </a:solidFill>
                <a:latin typeface="Calibri"/>
              </a:rPr>
              <a:t>• How to:</a:t>
            </a:r>
          </a:p>
          <a:p>
            <a:pPr/>
            <a:r>
              <a:rPr lang="en-US" sz="1400" b="0" spc="0">
                <a:solidFill>
                  <a:srgbClr val="444444"/>
                </a:solidFill>
                <a:latin typeface="Calibri"/>
              </a:rPr>
              <a:t>• To Know: Red wire is positive (+), black wire is (-)</a:t>
            </a:r>
          </a:p>
          <a:p>
            <a:pPr/>
            <a:r>
              <a:rPr lang="en-US" sz="1400" b="0" spc="0">
                <a:solidFill>
                  <a:srgbClr val="444444"/>
                </a:solidFill>
                <a:latin typeface="Calibri"/>
              </a:rPr>
              <a:t>• Using the copper tape, tape the red wire to the positive (+).</a:t>
            </a:r>
          </a:p>
          <a:p>
            <a:pPr/>
            <a:r>
              <a:rPr lang="en-US" sz="1400" b="0" spc="0">
                <a:solidFill>
                  <a:srgbClr val="444444"/>
                </a:solidFill>
                <a:latin typeface="Calibri"/>
              </a:rPr>
              <a:t>• Tape the black wire to the negative (-).</a:t>
            </a:r>
          </a:p>
          <a:p>
            <a:pPr/>
            <a:r>
              <a:rPr lang="en-US" sz="1400" b="0" spc="0">
                <a:solidFill>
                  <a:srgbClr val="444444"/>
                </a:solidFill>
                <a:latin typeface="Calibri"/>
              </a:rPr>
              <a:t>Tip: Fold the wire to make a small loop, so more of the wire is touching the solar panel, for better surface connectivity. Do this to both wires.</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4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5</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Adding the Copper Tape</a:t>
            </a:r>
          </a:p>
          <a:p>
            <a:pPr/>
            <a:r>
              <a:rPr lang="en-US" sz="1400" b="0" spc="0">
                <a:solidFill>
                  <a:srgbClr val="444444"/>
                </a:solidFill>
                <a:latin typeface="Calibri"/>
              </a:rPr>
              <a:t>Press firmly on the tape to hold the wires down securely.</a:t>
            </a:r>
          </a:p>
          <a:p>
            <a:pPr/>
            <a:r>
              <a:rPr lang="en-US" sz="1400" b="0" spc="0">
                <a:solidFill>
                  <a:srgbClr val="444444"/>
                </a:solidFill>
                <a:latin typeface="Calibri"/>
              </a:rPr>
              <a:t>Tip: Do one side fully before moving on to the next.</a:t>
            </a:r>
          </a:p>
          <a:p>
            <a:pPr/>
            <a:r>
              <a:rPr lang="en-US" sz="1400" b="0" spc="0">
                <a:solidFill>
                  <a:srgbClr val="444444"/>
                </a:solidFill>
                <a:latin typeface="Calibri"/>
              </a:rPr>
              <a:t>Wires must firmly and securely touch the surface of the +/- points!! You can use several pieces of tape to improve it. The stronger the connection between panel and wires, the more stable the circuit.</a:t>
            </a:r>
          </a:p>
          <a:p>
            <a:pPr/>
            <a:r>
              <a:rPr lang="en-US" sz="1400" b="0" spc="0">
                <a:solidFill>
                  <a:srgbClr val="444444"/>
                </a:solidFill>
                <a:latin typeface="Calibri"/>
              </a:rPr>
              <a:t>BE SURE THE COPPER TAPE STRIPS AND WIRES DO NOT TOUCH</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5 (continued)</a:t>
            </a:r>
          </a:p>
        </p:txBody>
      </p:sp>
      <p:pic>
        <p:nvPicPr>
          <p:cNvPr id="104" name="ExtraImage1"/>
          <p:cNvPicPr>
            <a:picLocks noChangeAspect="1"/>
          </p:cNvPicPr>
          <p:nvPr/>
        </p:nvPicPr>
        <p:blipFill>
          <a:blip r:embed="rId1"/>
          <a:stretch>
            <a:fillRect/>
          </a:stretch>
        </p:blipFill>
        <p:spPr>
          <a:xfrm>
            <a:off x="1760925" y="1297280"/>
            <a:ext cx="1735950" cy="1735950"/>
          </a:xfrm>
          <a:prstGeom prst="rect">
            <a:avLst/>
          </a:prstGeom>
        </p:spPr>
      </p:pic>
      <p:pic>
        <p:nvPicPr>
          <p:cNvPr id="105" name="ExtraImage2"/>
          <p:cNvPicPr>
            <a:picLocks noChangeAspect="1"/>
          </p:cNvPicPr>
          <p:nvPr/>
        </p:nvPicPr>
        <p:blipFill>
          <a:blip r:embed="rId2"/>
          <a:stretch>
            <a:fillRect/>
          </a:stretch>
        </p:blipFill>
        <p:spPr>
          <a:xfrm>
            <a:off x="5747125" y="1297280"/>
            <a:ext cx="1735950" cy="1735950"/>
          </a:xfrm>
          <a:prstGeom prst="rect">
            <a:avLst/>
          </a:prstGeom>
        </p:spPr>
      </p:pic>
      <p:pic>
        <p:nvPicPr>
          <p:cNvPr id="106" name="ExtraImage3"/>
          <p:cNvPicPr>
            <a:picLocks noChangeAspect="1"/>
          </p:cNvPicPr>
          <p:nvPr/>
        </p:nvPicPr>
        <p:blipFill>
          <a:blip r:embed="rId3"/>
          <a:stretch>
            <a:fillRect/>
          </a:stretch>
        </p:blipFill>
        <p:spPr>
          <a:xfrm>
            <a:off x="1760925" y="3133230"/>
            <a:ext cx="1735950" cy="17359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6</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Test the Connection</a:t>
            </a:r>
          </a:p>
          <a:p>
            <a:pPr/>
            <a:r>
              <a:rPr lang="en-US" sz="1400" b="0" spc="0">
                <a:solidFill>
                  <a:srgbClr val="444444"/>
                </a:solidFill>
                <a:latin typeface="Calibri"/>
              </a:rPr>
              <a:t>• Turn the solar panel over and expose it to a STRONG and DIRECT light source such as a lamp.</a:t>
            </a:r>
          </a:p>
          <a:p>
            <a:pPr/>
            <a:r>
              <a:rPr lang="en-US" sz="1400" b="0" spc="0">
                <a:solidFill>
                  <a:srgbClr val="444444"/>
                </a:solidFill>
                <a:latin typeface="Calibri"/>
              </a:rPr>
              <a:t>• Take a diode (pictured below) – hold the long pin to red wire &amp; short pin to black wire.</a:t>
            </a:r>
          </a:p>
          <a:p>
            <a:pPr/>
            <a:r>
              <a:rPr lang="en-US" sz="1400" b="0" spc="0">
                <a:solidFill>
                  <a:srgbClr val="444444"/>
                </a:solidFill>
                <a:latin typeface="Calibri"/>
              </a:rPr>
              <a:t>• The diode will light up if the connection is stable and the circuit is correct.</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10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7</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Secure the Connection</a:t>
            </a:r>
          </a:p>
          <a:p>
            <a:pPr/>
            <a:r>
              <a:rPr lang="en-US" sz="1400" b="0" spc="0">
                <a:solidFill>
                  <a:srgbClr val="444444"/>
                </a:solidFill>
                <a:latin typeface="Calibri"/>
              </a:rPr>
              <a:t>After you confirm your connection is good, it is time to secure the wires to the back of the solar panel.</a:t>
            </a:r>
          </a:p>
          <a:p>
            <a:pPr/>
            <a:r>
              <a:rPr lang="en-US" sz="1400" b="0" spc="0">
                <a:solidFill>
                  <a:srgbClr val="444444"/>
                </a:solidFill>
                <a:latin typeface="Calibri"/>
              </a:rPr>
              <a:t>• Locate the electrical tape</a:t>
            </a:r>
          </a:p>
          <a:p>
            <a:pPr/>
            <a:r>
              <a:rPr lang="en-US" sz="1400" b="0" spc="0">
                <a:solidFill>
                  <a:srgbClr val="444444"/>
                </a:solidFill>
                <a:latin typeface="Calibri"/>
              </a:rPr>
              <a:t>• Cut two strips of electrical tape approximately 2″ each.</a:t>
            </a:r>
          </a:p>
          <a:p>
            <a:pPr/>
            <a:r>
              <a:rPr lang="en-US" sz="1400" b="0" spc="0">
                <a:solidFill>
                  <a:srgbClr val="444444"/>
                </a:solidFill>
                <a:latin typeface="Calibri"/>
              </a:rPr>
              <a:t>• Use the tape to secure the wires to the back of the solar panel.</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11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8</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Connect the Charging Board</a:t>
            </a:r>
          </a:p>
          <a:p>
            <a:pPr/>
            <a:r>
              <a:rPr lang="en-US" sz="1400" b="0" spc="0">
                <a:solidFill>
                  <a:srgbClr val="444444"/>
                </a:solidFill>
                <a:latin typeface="Calibri"/>
              </a:rPr>
              <a:t>• Locate the USB Charging Board</a:t>
            </a:r>
          </a:p>
          <a:p>
            <a:pPr/>
            <a:r>
              <a:rPr lang="en-US" sz="1400" b="0" spc="0">
                <a:solidFill>
                  <a:srgbClr val="444444"/>
                </a:solidFill>
                <a:latin typeface="Calibri"/>
              </a:rPr>
              <a:t>• Gray wire connectors are optional.</a:t>
            </a:r>
          </a:p>
          <a:p>
            <a:pPr/>
            <a:r>
              <a:rPr lang="en-US" sz="1400" b="0" spc="0">
                <a:solidFill>
                  <a:srgbClr val="444444"/>
                </a:solidFill>
                <a:latin typeface="Calibri"/>
              </a:rPr>
              <a:t>• Find the positive (+) and negative (-) connections on the back of the USB Charging Board.</a:t>
            </a:r>
          </a:p>
          <a:p>
            <a:pPr/>
            <a:r>
              <a:rPr lang="en-US" sz="1400" b="0" spc="0">
                <a:solidFill>
                  <a:srgbClr val="444444"/>
                </a:solidFill>
                <a:latin typeface="Calibri"/>
              </a:rPr>
              <a:t>• Connect the wires to the USB Charging Board</a:t>
            </a:r>
          </a:p>
          <a:p>
            <a:pPr/>
            <a:r>
              <a:rPr lang="en-US" sz="1400" b="0" spc="0">
                <a:solidFill>
                  <a:srgbClr val="444444"/>
                </a:solidFill>
                <a:latin typeface="Calibri"/>
              </a:rPr>
              <a:t>• Tightly roll the ends of the wire so they slide into the small openings of the USB Charging Board.</a:t>
            </a:r>
          </a:p>
          <a:p>
            <a:pPr/>
            <a:r>
              <a:rPr lang="en-US" sz="1400" b="0" spc="0">
                <a:solidFill>
                  <a:srgbClr val="444444"/>
                </a:solidFill>
                <a:latin typeface="Calibri"/>
              </a:rPr>
              <a:t>• First, put the red wire into the positive (+) opening.</a:t>
            </a:r>
          </a:p>
          <a:p>
            <a:pPr/>
            <a:r>
              <a:rPr lang="en-US" sz="1400" b="0" spc="0">
                <a:solidFill>
                  <a:srgbClr val="444444"/>
                </a:solidFill>
                <a:latin typeface="Calibri"/>
              </a:rPr>
              <a:t>• Put the wire halfway into the opening and loop it to twist the wire around itself to secure it in place.</a:t>
            </a:r>
          </a:p>
          <a:p>
            <a:pPr/>
            <a:r>
              <a:rPr lang="en-US" sz="1400" b="0" spc="0">
                <a:solidFill>
                  <a:srgbClr val="444444"/>
                </a:solidFill>
                <a:latin typeface="Calibri"/>
              </a:rPr>
              <a:t>• Next, put the black wire into the negative (-) opening.</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11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8 (continued)</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 Again, put the wire halfway into the opening and loop it to twist the wires around itself to secure it in place.</a:t>
            </a:r>
          </a:p>
        </p:txBody>
      </p:sp>
      <p:pic>
        <p:nvPicPr>
          <p:cNvPr id="105" name="ExtraImage1"/>
          <p:cNvPicPr>
            <a:picLocks noChangeAspect="1"/>
          </p:cNvPicPr>
          <p:nvPr/>
        </p:nvPicPr>
        <p:blipFill>
          <a:blip r:embed="rId1"/>
          <a:stretch>
            <a:fillRect/>
          </a:stretch>
        </p:blipFill>
        <p:spPr>
          <a:xfrm>
            <a:off x="4889170" y="1297280"/>
            <a:ext cx="3571900" cy="35719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12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9</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Confirm the USB Charging Board Connection</a:t>
            </a:r>
          </a:p>
          <a:p>
            <a:pPr/>
            <a:r>
              <a:rPr lang="en-US" sz="1400" b="0" spc="0">
                <a:solidFill>
                  <a:srgbClr val="444444"/>
                </a:solidFill>
                <a:latin typeface="Calibri"/>
              </a:rPr>
              <a:t>• Hold solar panel under direct &amp; strong light source.</a:t>
            </a:r>
          </a:p>
          <a:p>
            <a:pPr/>
            <a:r>
              <a:rPr lang="en-US" sz="1400" b="0" spc="0">
                <a:solidFill>
                  <a:srgbClr val="444444"/>
                </a:solidFill>
                <a:latin typeface="Calibri"/>
              </a:rPr>
              <a:t>• If the connections are secure and your panel is capturing enough light, the small red LED on the top of the USB Charging Board will light up.</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13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10</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Attach the Solar Panel to the Case</a:t>
            </a:r>
          </a:p>
          <a:p>
            <a:pPr/>
            <a:r>
              <a:rPr lang="en-US" sz="1400" b="0" spc="0">
                <a:solidFill>
                  <a:srgbClr val="444444"/>
                </a:solidFill>
                <a:latin typeface="Calibri"/>
              </a:rPr>
              <a:t>• Find the following items:</a:t>
            </a:r>
          </a:p>
          <a:p>
            <a:pPr/>
            <a:r>
              <a:rPr lang="en-US" sz="1400" b="0" spc="0">
                <a:solidFill>
                  <a:srgbClr val="444444"/>
                </a:solidFill>
                <a:latin typeface="Calibri"/>
              </a:rPr>
              <a:t>• Completed Solar Panel &amp; USB Charger</a:t>
            </a:r>
          </a:p>
          <a:p>
            <a:pPr/>
            <a:r>
              <a:rPr lang="en-US" sz="1400" b="0" spc="0">
                <a:solidFill>
                  <a:srgbClr val="444444"/>
                </a:solidFill>
                <a:latin typeface="Calibri"/>
              </a:rPr>
              <a:t>• Protective Box</a:t>
            </a:r>
          </a:p>
          <a:p>
            <a:pPr/>
            <a:r>
              <a:rPr lang="en-US" sz="1400" b="0" spc="0">
                <a:solidFill>
                  <a:srgbClr val="444444"/>
                </a:solidFill>
                <a:latin typeface="Calibri"/>
              </a:rPr>
              <a:t>• Velcro</a:t>
            </a:r>
          </a:p>
          <a:p>
            <a:pPr/>
            <a:r>
              <a:rPr lang="en-US" sz="1400" b="0" spc="0">
                <a:solidFill>
                  <a:srgbClr val="444444"/>
                </a:solidFill>
                <a:latin typeface="Calibri"/>
              </a:rPr>
              <a:t>• Cut the velcro into smaller pieces.</a:t>
            </a:r>
          </a:p>
          <a:p>
            <a:pPr/>
            <a:r>
              <a:rPr lang="en-US" sz="1400" b="0" spc="0">
                <a:solidFill>
                  <a:srgbClr val="444444"/>
                </a:solidFill>
                <a:latin typeface="Calibri"/>
              </a:rPr>
              <a:t>• Remove the white backing and place velcro on the back of the solar panel.</a:t>
            </a:r>
          </a:p>
          <a:p>
            <a:pPr/>
            <a:r>
              <a:rPr lang="en-US" sz="1400" b="0" spc="0">
                <a:solidFill>
                  <a:srgbClr val="444444"/>
                </a:solidFill>
                <a:latin typeface="Calibri"/>
              </a:rPr>
              <a:t>• Secure the solar panel in the bottom of the case.</a:t>
            </a:r>
          </a:p>
          <a:p>
            <a:pPr/>
            <a:r>
              <a:rPr lang="en-US" sz="1400" b="0" spc="0">
                <a:solidFill>
                  <a:srgbClr val="444444"/>
                </a:solidFill>
                <a:latin typeface="Calibri"/>
              </a:rPr>
              <a:t>• Position the solar panel so the wire is running into the bottom of the box.</a:t>
            </a:r>
          </a:p>
          <a:p>
            <a:pPr/>
            <a:r>
              <a:rPr lang="en-US" sz="1400" b="0" spc="0">
                <a:solidFill>
                  <a:srgbClr val="444444"/>
                </a:solidFill>
                <a:latin typeface="Calibri"/>
              </a:rPr>
              <a:t>• Press down firmly on the corners to secure the velcro to the box.</a:t>
            </a:r>
          </a:p>
          <a:p>
            <a:pPr/>
            <a:r>
              <a:rPr lang="en-US" sz="1400" b="0" spc="0">
                <a:solidFill>
                  <a:srgbClr val="444444"/>
                </a:solidFill>
                <a:latin typeface="Calibri"/>
              </a:rPr>
              <a:t>• Place the wire splitters along the inner side of the case.</a:t>
            </a:r>
          </a:p>
          <a:p>
            <a:pPr/>
            <a:r>
              <a:rPr lang="en-US" sz="1400" b="0" spc="0">
                <a:solidFill>
                  <a:srgbClr val="444444"/>
                </a:solidFill>
                <a:latin typeface="Calibri"/>
              </a:rPr>
              <a:t>• Test that the box closes with the solar panel attached to the lid.</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13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10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14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11</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Make a Cover</a:t>
            </a:r>
          </a:p>
          <a:p>
            <a:pPr/>
            <a:r>
              <a:rPr lang="en-US" sz="1400" b="0" spc="0">
                <a:solidFill>
                  <a:srgbClr val="444444"/>
                </a:solidFill>
                <a:latin typeface="Calibri"/>
              </a:rPr>
              <a:t>Using the blank piece of paper, markers, and clear, double-sided sticker, make a cover for your case.</a:t>
            </a:r>
          </a:p>
          <a:p>
            <a:pPr/>
            <a:r>
              <a:rPr lang="en-US" sz="1400" b="0" spc="0">
                <a:solidFill>
                  <a:srgbClr val="444444"/>
                </a:solidFill>
                <a:latin typeface="Calibri"/>
              </a:rPr>
              <a:t>• Decorate the paper.</a:t>
            </a:r>
          </a:p>
          <a:p>
            <a:pPr/>
            <a:r>
              <a:rPr lang="en-US" sz="1400" b="0" spc="0">
                <a:solidFill>
                  <a:srgbClr val="444444"/>
                </a:solidFill>
                <a:latin typeface="Calibri"/>
              </a:rPr>
              <a:t>• Cut the clear adhesive into four pieces and stick them to each corner of the paper.</a:t>
            </a:r>
          </a:p>
          <a:p>
            <a:pPr/>
            <a:r>
              <a:rPr lang="en-US" sz="1400" b="0" spc="0">
                <a:solidFill>
                  <a:srgbClr val="444444"/>
                </a:solidFill>
                <a:latin typeface="Calibri"/>
              </a:rPr>
              <a:t>• Place the paper facing down inside the lid of the case. This will make sure you can see your masterpiece on the outside!</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14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11 (continued)</a:t>
            </a:r>
          </a:p>
        </p:txBody>
      </p:sp>
      <p:pic>
        <p:nvPicPr>
          <p:cNvPr id="104" name="ExtraImage1"/>
          <p:cNvPicPr>
            <a:picLocks noChangeAspect="1"/>
          </p:cNvPicPr>
          <p:nvPr/>
        </p:nvPicPr>
        <p:blipFill>
          <a:blip r:embed="rId1"/>
          <a:stretch>
            <a:fillRect/>
          </a:stretch>
        </p:blipFill>
        <p:spPr>
          <a:xfrm>
            <a:off x="1760925" y="1297280"/>
            <a:ext cx="1735950" cy="1735950"/>
          </a:xfrm>
          <a:prstGeom prst="rect">
            <a:avLst/>
          </a:prstGeom>
        </p:spPr>
      </p:pic>
      <p:pic>
        <p:nvPicPr>
          <p:cNvPr id="105" name="ExtraImage2"/>
          <p:cNvPicPr>
            <a:picLocks noChangeAspect="1"/>
          </p:cNvPicPr>
          <p:nvPr/>
        </p:nvPicPr>
        <p:blipFill>
          <a:blip r:embed="rId2"/>
          <a:stretch>
            <a:fillRect/>
          </a:stretch>
        </p:blipFill>
        <p:spPr>
          <a:xfrm>
            <a:off x="5747125" y="1297280"/>
            <a:ext cx="1735950" cy="1735950"/>
          </a:xfrm>
          <a:prstGeom prst="rect">
            <a:avLst/>
          </a:prstGeom>
        </p:spPr>
      </p:pic>
      <p:pic>
        <p:nvPicPr>
          <p:cNvPr id="106" name="ExtraImage3"/>
          <p:cNvPicPr>
            <a:picLocks noChangeAspect="1"/>
          </p:cNvPicPr>
          <p:nvPr/>
        </p:nvPicPr>
        <p:blipFill>
          <a:blip r:embed="rId3"/>
          <a:stretch>
            <a:fillRect/>
          </a:stretch>
        </p:blipFill>
        <p:spPr>
          <a:xfrm>
            <a:off x="1760925" y="3133230"/>
            <a:ext cx="1735950" cy="17359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15 OF 17</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Solar Panels | Step 12</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Trouble Shooting</a:t>
            </a:r>
          </a:p>
          <a:p>
            <a:pPr/>
            <a:r>
              <a:rPr lang="en-US" sz="1400" b="0" spc="0">
                <a:solidFill>
                  <a:srgbClr val="444444"/>
                </a:solidFill>
                <a:latin typeface="Calibri"/>
              </a:rPr>
              <a:t>Wire Prepping</a:t>
            </a:r>
          </a:p>
          <a:p>
            <a:pPr/>
            <a:r>
              <a:rPr lang="en-US" sz="1400" b="0" spc="0">
                <a:solidFill>
                  <a:srgbClr val="444444"/>
                </a:solidFill>
                <a:latin typeface="Calibri"/>
              </a:rPr>
              <a:t>• If you mess up, you have enough wire included in your kit to cut everything off, and restart</a:t>
            </a:r>
          </a:p>
          <a:p>
            <a:pPr/>
            <a:r>
              <a:rPr lang="en-US" sz="1400" b="0" spc="0">
                <a:solidFill>
                  <a:srgbClr val="444444"/>
                </a:solidFill>
                <a:latin typeface="Calibri"/>
              </a:rPr>
              <a:t>Diode is Not Lighting Up</a:t>
            </a:r>
          </a:p>
          <a:p>
            <a:pPr/>
            <a:r>
              <a:rPr lang="en-US" sz="1400" b="0" spc="0">
                <a:solidFill>
                  <a:srgbClr val="444444"/>
                </a:solidFill>
                <a:latin typeface="Calibri"/>
              </a:rPr>
              <a:t>• Make sure your positive and negative wires and copper tape do not cross or touch</a:t>
            </a:r>
          </a:p>
          <a:p>
            <a:pPr/>
            <a:r>
              <a:rPr lang="en-US" sz="1400" b="0" spc="0">
                <a:solidFill>
                  <a:srgbClr val="444444"/>
                </a:solidFill>
                <a:latin typeface="Calibri"/>
              </a:rPr>
              <a:t>• Make sure the red wire is attached securely the positive and the black is attached securely to the negative.</a:t>
            </a:r>
          </a:p>
          <a:p>
            <a:pPr/>
            <a:r>
              <a:rPr lang="en-US" sz="1400" b="0" spc="0">
                <a:solidFill>
                  <a:srgbClr val="444444"/>
                </a:solidFill>
                <a:latin typeface="Calibri"/>
              </a:rPr>
              <a:t>• Your wires should not be exposed, they should be fully covered by conductive tape.</a:t>
            </a:r>
          </a:p>
          <a:p>
            <a:pPr/>
            <a:r>
              <a:rPr lang="en-US" sz="1400" b="0" spc="0">
                <a:solidFill>
                  <a:srgbClr val="444444"/>
                </a:solidFill>
                <a:latin typeface="Calibri"/>
              </a:rPr>
              <a:t>USB is Not Lighting Up</a:t>
            </a:r>
          </a:p>
          <a:p>
            <a:pPr/>
            <a:r>
              <a:rPr lang="en-US" sz="1400" b="0" spc="0">
                <a:solidFill>
                  <a:srgbClr val="444444"/>
                </a:solidFill>
                <a:latin typeface="Calibri"/>
              </a:rPr>
              <a:t>• Reconnect your wires through the USB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15 OF 17</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Solar Panels | Step 12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 Make sure it is a secure connections by putting the wire through the holes, and then twisting them around each other for a secure connection.</a:t>
            </a:r>
          </a:p>
          <a:p>
            <a:pPr/>
            <a:r>
              <a:rPr lang="en-US" sz="1400" b="0" spc="0">
                <a:solidFill>
                  <a:srgbClr val="444444"/>
                </a:solidFill>
                <a:latin typeface="Calibri"/>
              </a:rPr>
              <a:t>• Make sure black wire goes through the negative and red wire goes through the positive.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16 OF 17</a:t>
            </a:r>
          </a:p>
        </p:txBody>
      </p:sp>
      <p:sp>
        <p:nvSpPr>
          <p:cNvPr id="103" name="StepTitle"/>
          <p:cNvSpPr txBox="1"/>
          <p:nvPr/>
        </p:nvSpPr>
        <p:spPr>
          <a:xfrm>
            <a:off x="457200" y="548640"/>
            <a:ext cx="3886200" cy="798500"/>
          </a:xfrm>
          <a:prstGeom prst="rect">
            <a:avLst/>
          </a:prstGeom>
          <a:noFill/>
        </p:spPr>
        <p:txBody>
          <a:bodyPr wrap="square" rtlCol="0" anchor="t">
            <a:normAutofit fontScale="100000" lnSpcReduction="20000"/>
          </a:bodyPr>
          <a:lstStyle/>
          <a:p>
            <a:pPr/>
            <a:r>
              <a:rPr lang="en-US" sz="2200" b="1" spc="0">
                <a:solidFill>
                  <a:srgbClr val="222222"/>
                </a:solidFill>
                <a:latin typeface="Calibri"/>
              </a:rPr>
              <a:t>Packing the kit &amp;amp; distribution: Solar Kit</a:t>
            </a:r>
          </a:p>
        </p:txBody>
      </p:sp>
      <p:sp>
        <p:nvSpPr>
          <p:cNvPr id="104" name="StepBody"/>
          <p:cNvSpPr txBox="1"/>
          <p:nvPr/>
        </p:nvSpPr>
        <p:spPr>
          <a:xfrm>
            <a:off x="457200" y="1547140"/>
            <a:ext cx="3886200" cy="3322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 Close the case and place it in the original box.</a:t>
            </a:r>
          </a:p>
          <a:p>
            <a:pPr/>
            <a:r>
              <a:rPr lang="en-US" sz="1400" b="0" spc="0">
                <a:solidFill>
                  <a:srgbClr val="444444"/>
                </a:solidFill>
                <a:latin typeface="Calibri"/>
              </a:rPr>
              <a:t>• Include any leftover materials in the original box.</a:t>
            </a:r>
          </a:p>
          <a:p>
            <a:pPr/>
            <a:r>
              <a:rPr lang="en-US" sz="1400" b="0" spc="0">
                <a:solidFill>
                  <a:srgbClr val="444444"/>
                </a:solidFill>
                <a:latin typeface="Calibri"/>
              </a:rPr>
              <a:t>Kit Distribution:</a:t>
            </a:r>
          </a:p>
          <a:p>
            <a:pPr/>
            <a:r>
              <a:rPr lang="en-US" sz="1400" b="0" spc="0">
                <a:solidFill>
                  <a:srgbClr val="444444"/>
                </a:solidFill>
                <a:latin typeface="Calibri"/>
              </a:rPr>
              <a:t>This kit is designed for self-distribution and does not need to be returned to Project Helping. Share the kits directly with individuals, families, or communities in need, or donate them to a local nonprofit or organization that could benefit from the resources. Thank you for helping spread kindness and make a positive impact in your community!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50DAFF"/>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17 OF 17</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Thank You!</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When you build a Kynd Kit, you create layers of impact for yourself and the community. We appreciate your time and your support of our mission.</a:t>
            </a:r>
          </a:p>
          <a:p>
            <a:pPr/>
            <a:r>
              <a:rPr lang="en-US" sz="1400" b="0" spc="0">
                <a:solidFill>
                  <a:srgbClr val="444444"/>
                </a:solidFill>
                <a:latin typeface="Calibri"/>
              </a:rPr>
              <a:t>Cheers,</a:t>
            </a:r>
          </a:p>
          <a:p>
            <a:pPr/>
            <a:r>
              <a:rPr lang="en-US" sz="1400" b="0" spc="0">
                <a:solidFill>
                  <a:srgbClr val="444444"/>
                </a:solidFill>
                <a:latin typeface="Calibri"/>
              </a:rPr>
              <a:t>The Project Helping team</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28</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Solar [Skills]</dc:title>
  <dc:creator>Project Helping</dc:creator>
  <cp:lastModifiedBy>Project Helping</cp:lastModifiedBy>
  <dcterms:created xsi:type="dcterms:W3CDTF">2026-10-09T15:29:46Z</dcterms:created>
  <dcterms:modified xsi:type="dcterms:W3CDTF">2026-10-09T15:29:46Z</dcterms:modified>
</cp:coreProperties>
</file>