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Master"/>
  </p:sldMasterIdLst>
  <p:sldIdLst>
    <p:sldId id="256" r:id="rIdSld1"/>
    <p:sldId id="257" r:id="rIdSld2"/>
    <p:sldId id="258" r:id="rIdSld3"/>
    <p:sldId id="259" r:id="rIdSld4"/>
    <p:sldId id="260" r:id="rIdSld5"/>
    <p:sldId id="261" r:id="rIdSld6"/>
    <p:sldId id="262" r:id="rIdSld7"/>
    <p:sldId id="263" r:id="rIdSld8"/>
    <p:sldId id="264" r:id="rIdSld9"/>
  </p:sldIdLst>
  <p:sldSz cx="9144000" cy="5143500" type="screen16x9"/>
  <p:notesSz cx="6858000" cy="9144000"/>
  <p:defaultTextStyle>
    <a:defPPr>
      <a:defRPr lang="en-US"/>
    </a:defPPr>
    <a:lvl1pPr>
      <a:defRPr lang="en-US"/>
    </a:lvl1pPr>
    <a:lvl2pPr>
      <a:defRPr lang="en-US"/>
    </a:lvl2pPr>
    <a:lvl3pPr>
      <a:defRPr lang="en-US"/>
    </a:lvl3pPr>
    <a:lvl4pPr>
      <a:defRPr lang="en-US"/>
    </a:lvl4pPr>
    <a:lvl5pPr>
      <a:defRPr lang="en-US"/>
    </a:lvl5pPr>
    <a:lvl6pPr>
      <a:defRPr lang="en-US"/>
    </a:lvl6pPr>
    <a:lvl7pPr>
      <a:defRPr lang="en-US"/>
    </a:lvl7pPr>
    <a:lvl8pPr>
      <a:defRPr lang="en-US"/>
    </a:lvl8pPr>
    <a:lvl9pPr>
      <a:defRPr lang="en-US"/>
    </a:lvl9pPr>
  </p:defaultTextStyle>
</p:presentation>
</file>

<file path=ppt/_rels/presentation.xml.rels><?xml version="1.0" encoding="UTF-8" standalone="yes"?>
<Relationships xmlns="http://schemas.openxmlformats.org/package/2006/relationships"><Relationship Id="rIdMaster" Type="http://schemas.openxmlformats.org/officeDocument/2006/relationships/slideMaster" Target="slideMasters/slideMaster1.xml"/><Relationship Id="rIdTheme" Type="http://schemas.openxmlformats.org/officeDocument/2006/relationships/theme" Target="theme/theme1.xml"/><Relationship Id="rIdSld1" Type="http://schemas.openxmlformats.org/officeDocument/2006/relationships/slide" Target="slides/slide1.xml"/><Relationship Id="rIdSld2" Type="http://schemas.openxmlformats.org/officeDocument/2006/relationships/slide" Target="slides/slide2.xml"/><Relationship Id="rIdSld3" Type="http://schemas.openxmlformats.org/officeDocument/2006/relationships/slide" Target="slides/slide3.xml"/><Relationship Id="rIdSld4" Type="http://schemas.openxmlformats.org/officeDocument/2006/relationships/slide" Target="slides/slide4.xml"/><Relationship Id="rIdSld5" Type="http://schemas.openxmlformats.org/officeDocument/2006/relationships/slide" Target="slides/slide5.xml"/><Relationship Id="rIdSld6" Type="http://schemas.openxmlformats.org/officeDocument/2006/relationships/slide" Target="slides/slide6.xml"/><Relationship Id="rIdSld7" Type="http://schemas.openxmlformats.org/officeDocument/2006/relationships/slide" Target="slides/slide7.xml"/><Relationship Id="rIdSld8" Type="http://schemas.openxmlformats.org/officeDocument/2006/relationships/slide" Target="slides/slide8.xml"/><Relationship Id="rIdSld9" Type="http://schemas.openxmlformats.org/officeDocument/2006/relationships/slide" Target="slides/slide9.xml"/></Relationships>
</file>

<file path=ppt/slideLayouts/_rels/slideLayout1.xml.rels><?xml version="1.0" encoding="UTF-8" standalone="yes"?>
<Relationships xmlns="http://schemas.openxmlformats.org/package/2006/relationships">
<Relationship Id="rIdMaster"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Layout1" Type="http://schemas.openxmlformats.org/officeDocument/2006/relationships/slideLayout" Target="../slideLayouts/slideLayout1.xml"/>
<Relationship Id="rIdTheme"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Layout1"/>
  </p:sldLayoutIdLst>
</p:sldMaster>
</file>

<file path=ppt/slides/_rels/slide1.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Layout" Type="http://schemas.openxmlformats.org/officeDocument/2006/relationships/slideLayout" Target="../slideLayouts/slideLayout1.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Layout"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TypePill"/>
          <p:cNvSpPr/>
          <p:nvPr/>
        </p:nvSpPr>
        <p:spPr>
          <a:xfrm>
            <a:off x="457200" y="274320"/>
            <a:ext cx="1371600" cy="365760"/>
          </a:xfrm>
          <a:prstGeom prst="roundRect">
            <a:avLst>
              <a:gd name="adj" fmla="val 50000"/>
            </a:avLst>
          </a:prstGeom>
          <a:solidFill>
            <a:srgbClr val="8D8F93"/>
          </a:solidFill>
          <a:ln>
            <a:noFill/>
          </a:ln>
        </p:spPr>
        <p:txBody>
          <a:bodyPr anchor="ctr" wrap="none" lIns="91440" rIns="91440" tIns="0" bIns="0"/>
          <a:lstStyle/>
          <a:p>
            <a:pPr algn="ctr"/>
            <a:r>
              <a:rPr lang="en-US" sz="1000" b="1">
                <a:solidFill>
                  <a:srgbClr val="FFFFFF"/>
                </a:solidFill>
              </a:rPr>
              <a:t>CUSTOM</a:t>
            </a:r>
          </a:p>
        </p:txBody>
      </p:sp>
      <p:pic>
        <p:nvPicPr>
          <p:cNvPr id="103" name="HeroImage"/>
          <p:cNvPicPr>
            <a:picLocks noChangeAspect="1"/>
          </p:cNvPicPr>
          <p:nvPr/>
        </p:nvPicPr>
        <p:blipFill>
          <a:blip r:embed="rId1"/>
          <a:stretch>
            <a:fillRect/>
          </a:stretch>
        </p:blipFill>
        <p:spPr>
          <a:xfrm>
            <a:off x="4572000" y="1428527"/>
            <a:ext cx="4114800" cy="2286446"/>
          </a:xfrm>
          <a:prstGeom prst="rect">
            <a:avLst/>
          </a:prstGeom>
        </p:spPr>
      </p:pic>
      <p:sp>
        <p:nvSpPr>
          <p:cNvPr id="104" name="KitTitle"/>
          <p:cNvSpPr txBox="1"/>
          <p:nvPr/>
        </p:nvSpPr>
        <p:spPr>
          <a:xfrm>
            <a:off x="457200" y="1828800"/>
            <a:ext cx="3886200" cy="18288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Prudential &amp;#8211; On-The-Go Snack Bag [Custom]</a:t>
            </a:r>
          </a:p>
        </p:txBody>
      </p:sp>
      <p:sp>
        <p:nvSpPr>
          <p:cNvPr id="105" name="KitSubtitle"/>
          <p:cNvSpPr txBox="1"/>
          <p:nvPr/>
        </p:nvSpPr>
        <p:spPr>
          <a:xfrm>
            <a:off x="457200" y="3757600"/>
            <a:ext cx="3886200" cy="457200"/>
          </a:xfrm>
          <a:prstGeom prst="rect">
            <a:avLst/>
          </a:prstGeom>
          <a:noFill/>
        </p:spPr>
        <p:txBody>
          <a:bodyPr wrap="square" rtlCol="0" anchor="t">
            <a:normAutofit fontScale="100000" lnSpcReduction="20000"/>
          </a:bodyPr>
          <a:lstStyle/>
          <a:p>
            <a:pPr/>
            <a:r>
              <a:rPr lang="en-US" sz="1400" b="0" spc="50">
                <a:solidFill>
                  <a:srgbClr val="888888"/>
                </a:solidFill>
                <a:latin typeface="Calibri"/>
              </a:rPr>
              <a:t>5 STEPS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5</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About Project Helping</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Kynd Kits are a program of Project Helping, a mental wellness nonprofit. Our mission is to make it ridiculously easy to volunteer because doing good is good for your mental wellness!</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Kynd Hub</a:t>
            </a:r>
          </a:p>
          <a:p>
            <a:pPr/>
            <a:r>
              <a:rPr lang="en-US" sz="1400" b="0" spc="0">
                <a:solidFill>
                  <a:srgbClr val="444444"/>
                </a:solidFill>
                <a:latin typeface="Calibri"/>
              </a:rPr>
              <a:t> Build your kit &amp; track its entire journey</a:t>
            </a:r>
          </a:p>
          <a:p>
            <a:pPr/>
            <a:r>
              <a:rPr lang="en-US" sz="1400" b="0" spc="0">
                <a:solidFill>
                  <a:srgbClr val="444444"/>
                </a:solidFill>
                <a:latin typeface="Calibri"/>
              </a:rPr>
              <a:t> Create a free account at Kynd Hub — see exactly where your kit goes after you build it.</a:t>
            </a:r>
          </a:p>
          <a:p>
            <a:pPr/>
            <a:r>
              <a:rPr lang="en-US" sz="1400" b="0" spc="0">
                <a:solidFill>
                  <a:srgbClr val="444444"/>
                </a:solidFill>
                <a:latin typeface="Calibri"/>
              </a:rPr>
              <a:t> Build Your Kit on Kynd Hub</a:t>
            </a:r>
          </a:p>
          <a:p>
            <a:pPr/>
            <a:r>
              <a:rPr lang="en-US" sz="1400" b="0" spc="0">
                <a:solidFill>
                  <a:srgbClr val="444444"/>
                </a:solidFill>
                <a:latin typeface="Calibri"/>
              </a:rPr>
              <a:t>• </a:t>
            </a:r>
          </a:p>
          <a:p>
            <a:pPr/>
            <a:r>
              <a:rPr lang="en-US" sz="1400" b="0" spc="0">
                <a:solidFill>
                  <a:srgbClr val="444444"/>
                </a:solidFill>
                <a:latin typeface="Calibri"/>
              </a:rPr>
              <a:t>•</a:t>
            </a:r>
          </a:p>
          <a:p>
            <a:pPr/>
            <a:r>
              <a:rPr lang="en-US" sz="1400" b="0" spc="0">
                <a:solidFill>
                  <a:srgbClr val="444444"/>
                </a:solidFill>
                <a:latin typeface="Calibri"/>
              </a:rPr>
              <a:t>The Kynd Kit Cycle</a:t>
            </a:r>
          </a:p>
          <a:p>
            <a:pPr/>
            <a:r>
              <a:rPr lang="en-US" sz="1400" b="0" spc="0">
                <a:solidFill>
                  <a:srgbClr val="444444"/>
                </a:solidFill>
                <a:latin typeface="Calibri"/>
              </a:rPr>
              <a:t> Kynd Kits Create Impact</a:t>
            </a:r>
          </a:p>
          <a:p>
            <a:pPr/>
            <a:r>
              <a:rPr lang="en-US" sz="1400" b="0" spc="0">
                <a:solidFill>
                  <a:srgbClr val="444444"/>
                </a:solidFill>
                <a:latin typeface="Calibri"/>
              </a:rPr>
              <a:t> Every kit you build sets off a chain of good — for you, for a nonprofit, and for the whole community.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1 OF 5</a:t>
            </a:r>
          </a:p>
        </p:txBody>
      </p:sp>
      <p:sp>
        <p:nvSpPr>
          <p:cNvPr id="103" name="StepTitle"/>
          <p:cNvSpPr txBox="1"/>
          <p:nvPr/>
        </p:nvSpPr>
        <p:spPr>
          <a:xfrm>
            <a:off x="457200" y="548640"/>
            <a:ext cx="8229600" cy="548640"/>
          </a:xfrm>
          <a:prstGeom prst="rect">
            <a:avLst/>
          </a:prstGeom>
          <a:noFill/>
        </p:spPr>
        <p:txBody>
          <a:bodyPr wrap="square" rtlCol="0" anchor="t">
            <a:normAutofit fontScale="100000" lnSpcReduction="20000"/>
          </a:bodyPr>
          <a:lstStyle/>
          <a:p>
            <a:pPr/>
            <a:r>
              <a:rPr lang="en-US" sz="2400" b="1" spc="0">
                <a:solidFill>
                  <a:srgbClr val="222222"/>
                </a:solidFill>
                <a:latin typeface="Calibri"/>
              </a:rPr>
              <a:t>About Project Helping (continued)</a:t>
            </a:r>
          </a:p>
        </p:txBody>
      </p:sp>
      <p:sp>
        <p:nvSpPr>
          <p:cNvPr id="104" name="StepBody"/>
          <p:cNvSpPr txBox="1"/>
          <p:nvPr/>
        </p:nvSpPr>
        <p:spPr>
          <a:xfrm>
            <a:off x="457200" y="1297280"/>
            <a:ext cx="82296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1</a:t>
            </a:r>
          </a:p>
          <a:p>
            <a:pPr/>
            <a:r>
              <a:rPr lang="en-US" sz="1400" b="0" spc="0">
                <a:solidFill>
                  <a:srgbClr val="444444"/>
                </a:solidFill>
                <a:latin typeface="Calibri"/>
              </a:rPr>
              <a:t> You Volunteer</a:t>
            </a:r>
          </a:p>
          <a:p>
            <a:pPr/>
            <a:r>
              <a:rPr lang="en-US" sz="1400" b="0" spc="0">
                <a:solidFill>
                  <a:srgbClr val="444444"/>
                </a:solidFill>
                <a:latin typeface="Calibri"/>
              </a:rPr>
              <a:t> You volunteer, which benefits your mental health and wellbeing.</a:t>
            </a:r>
          </a:p>
          <a:p>
            <a:pPr/>
            <a:r>
              <a:rPr lang="en-US" sz="1400" b="0" spc="0">
                <a:solidFill>
                  <a:srgbClr val="444444"/>
                </a:solidFill>
                <a:latin typeface="Calibri"/>
              </a:rPr>
              <a:t>•</a:t>
            </a:r>
          </a:p>
          <a:p>
            <a:pPr/>
            <a:r>
              <a:rPr lang="en-US" sz="1400" b="0" spc="0">
                <a:solidFill>
                  <a:srgbClr val="444444"/>
                </a:solidFill>
                <a:latin typeface="Calibri"/>
              </a:rPr>
              <a:t>2</a:t>
            </a:r>
          </a:p>
          <a:p>
            <a:pPr/>
            <a:r>
              <a:rPr lang="en-US" sz="1400" b="0" spc="0">
                <a:solidFill>
                  <a:srgbClr val="444444"/>
                </a:solidFill>
                <a:latin typeface="Calibri"/>
              </a:rPr>
              <a:t> Help a Nonprofit</a:t>
            </a:r>
          </a:p>
          <a:p>
            <a:pPr/>
            <a:r>
              <a:rPr lang="en-US" sz="1400" b="0" spc="0">
                <a:solidFill>
                  <a:srgbClr val="444444"/>
                </a:solidFill>
                <a:latin typeface="Calibri"/>
              </a:rPr>
              <a:t> The kit you build is donated to a vetted nonprofit partner in need.</a:t>
            </a:r>
          </a:p>
          <a:p>
            <a:pPr/>
            <a:r>
              <a:rPr lang="en-US" sz="1400" b="0" spc="0">
                <a:solidFill>
                  <a:srgbClr val="444444"/>
                </a:solidFill>
                <a:latin typeface="Calibri"/>
              </a:rPr>
              <a:t>•</a:t>
            </a:r>
          </a:p>
          <a:p>
            <a:pPr/>
            <a:r>
              <a:rPr lang="en-US" sz="1400" b="0" spc="0">
                <a:solidFill>
                  <a:srgbClr val="444444"/>
                </a:solidFill>
                <a:latin typeface="Calibri"/>
              </a:rPr>
              <a:t>3</a:t>
            </a:r>
          </a:p>
          <a:p>
            <a:pPr/>
            <a:r>
              <a:rPr lang="en-US" sz="1400" b="0" spc="0">
                <a:solidFill>
                  <a:srgbClr val="444444"/>
                </a:solidFill>
                <a:latin typeface="Calibri"/>
              </a:rPr>
              <a:t> Fund Programming</a:t>
            </a:r>
          </a:p>
          <a:p>
            <a:pPr/>
            <a:r>
              <a:rPr lang="en-US" sz="1400" b="0" spc="0">
                <a:solidFill>
                  <a:srgbClr val="444444"/>
                </a:solidFill>
                <a:latin typeface="Calibri"/>
              </a:rPr>
              <a:t> Proceeds fund free, community-based mental health programming.</a:t>
            </a:r>
          </a:p>
          <a:p>
            <a:pPr/>
            <a:r>
              <a:rPr lang="en-US" sz="1400" b="0" spc="0">
                <a:solidFill>
                  <a:srgbClr val="444444"/>
                </a:solidFill>
                <a:latin typeface="Calibri"/>
              </a:rPr>
              <a:t>•</a:t>
            </a:r>
          </a:p>
          <a:p>
            <a:pPr/>
            <a:r>
              <a:rPr lang="en-US" sz="1400" b="0" spc="0">
                <a:solidFill>
                  <a:srgbClr val="444444"/>
                </a:solidFill>
                <a:latin typeface="Calibri"/>
              </a:rPr>
              <a:t>4</a:t>
            </a:r>
          </a:p>
          <a:p>
            <a:pPr/>
            <a:r>
              <a:rPr lang="en-US" sz="1400" b="0" spc="0">
                <a:solidFill>
                  <a:srgbClr val="444444"/>
                </a:solidFill>
                <a:latin typeface="Calibri"/>
              </a:rPr>
              <a:t> Sustain the Mission</a:t>
            </a:r>
          </a:p>
          <a:p>
            <a:pPr/>
            <a:r>
              <a:rPr lang="en-US" sz="1400" b="0" spc="0">
                <a:solidFill>
                  <a:srgbClr val="444444"/>
                </a:solidFill>
                <a:latin typeface="Calibri"/>
              </a:rPr>
              <a:t> Proceeds benefit Project Helping, a 501(c)(3) nonprofit.</a:t>
            </a:r>
          </a:p>
          <a:p>
            <a:pPr/>
            <a:r>
              <a:rPr lang="en-US" sz="1400" b="0" spc="0">
                <a:solidFill>
                  <a:srgbClr val="444444"/>
                </a:solidFill>
                <a:latin typeface="Calibri"/>
              </a:rPr>
              <a:t>projecthelping.org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2 OF 5</a:t>
            </a:r>
          </a:p>
        </p:txBody>
      </p:sp>
      <p:sp>
        <p:nvSpPr>
          <p:cNvPr id="103" name="StepTitle"/>
          <p:cNvSpPr txBox="1"/>
          <p:nvPr/>
        </p:nvSpPr>
        <p:spPr>
          <a:xfrm>
            <a:off x="457200" y="548640"/>
            <a:ext cx="3886200" cy="98900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Tips for Building Your Kit</a:t>
            </a:r>
          </a:p>
        </p:txBody>
      </p:sp>
      <p:sp>
        <p:nvSpPr>
          <p:cNvPr id="104" name="StepBody"/>
          <p:cNvSpPr txBox="1"/>
          <p:nvPr/>
        </p:nvSpPr>
        <p:spPr>
          <a:xfrm>
            <a:off x="457200" y="1737640"/>
            <a:ext cx="3886200" cy="3131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Helpful Tip for Building Your Kynd Kit</a:t>
            </a:r>
          </a:p>
          <a:p>
            <a:pPr/>
            <a:r>
              <a:rPr lang="en-US" sz="1400" b="0" spc="0">
                <a:solidFill>
                  <a:srgbClr val="444444"/>
                </a:solidFill>
                <a:latin typeface="Calibri"/>
              </a:rPr>
              <a:t>• Avoid politics and religion entirely.</a:t>
            </a:r>
          </a:p>
          <a:p>
            <a:pPr/>
            <a:r>
              <a:rPr lang="en-US" sz="1400" b="0" spc="0">
                <a:solidFill>
                  <a:srgbClr val="444444"/>
                </a:solidFill>
                <a:latin typeface="Calibri"/>
              </a:rPr>
              <a:t>• Use appropriate humor.</a:t>
            </a:r>
          </a:p>
          <a:p>
            <a:pPr/>
            <a:r>
              <a:rPr lang="en-US" sz="1400" b="0" spc="0">
                <a:solidFill>
                  <a:srgbClr val="444444"/>
                </a:solidFill>
                <a:latin typeface="Calibri"/>
              </a:rPr>
              <a:t>• Can't think of what to write, draw a picture!</a:t>
            </a:r>
          </a:p>
          <a:p>
            <a:pPr/>
            <a:r>
              <a:rPr lang="en-US" sz="1400" b="0" spc="0">
                <a:solidFill>
                  <a:srgbClr val="444444"/>
                </a:solidFill>
                <a:latin typeface="Calibri"/>
              </a:rPr>
              <a:t>• Use words of affirmation!</a:t>
            </a:r>
          </a:p>
          <a:p>
            <a:pPr/>
            <a:r>
              <a:rPr lang="en-US" sz="1400" b="0" spc="0">
                <a:solidFill>
                  <a:srgbClr val="444444"/>
                </a:solidFill>
                <a:latin typeface="Calibri"/>
              </a:rPr>
              <a:t>• Place a piece of paper in any canvas bag before drawing on the outside. This way, the marker will not bleed through the other side of the bag.</a:t>
            </a:r>
          </a:p>
          <a:p>
            <a:pPr/>
            <a:r>
              <a:rPr lang="en-US" sz="1400" b="0" spc="0">
                <a:solidFill>
                  <a:srgbClr val="444444"/>
                </a:solidFill>
                <a:latin typeface="Calibri"/>
              </a:rPr>
              <a:t>• Please keep your designs gender-neutral, inclusive, and age-appropriate.</a:t>
            </a:r>
          </a:p>
          <a:p>
            <a:pPr/>
            <a:r>
              <a:rPr lang="en-US" sz="1400" b="0" spc="0">
                <a:solidFill>
                  <a:srgbClr val="444444"/>
                </a:solidFill>
                <a:latin typeface="Calibri"/>
              </a:rPr>
              <a:t>Spanish Translation Options</a:t>
            </a:r>
          </a:p>
        </p:txBody>
      </p:sp>
      <p:pic>
        <p:nvPicPr>
          <p:cNvPr id="105" name="StepImage"/>
          <p:cNvPicPr>
            <a:picLocks noChangeAspect="1"/>
          </p:cNvPicPr>
          <p:nvPr/>
        </p:nvPicPr>
        <p:blipFill>
          <a:blip r:embed="rId1"/>
          <a:stretch>
            <a:fillRect/>
          </a:stretch>
        </p:blipFill>
        <p:spPr>
          <a:xfrm>
            <a:off x="5112347" y="548640"/>
            <a:ext cx="3125547" cy="40462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5</a:t>
            </a:r>
          </a:p>
        </p:txBody>
      </p:sp>
      <p:sp>
        <p:nvSpPr>
          <p:cNvPr id="103" name="StepTitle"/>
          <p:cNvSpPr txBox="1"/>
          <p:nvPr/>
        </p:nvSpPr>
        <p:spPr>
          <a:xfrm>
            <a:off x="457200" y="548640"/>
            <a:ext cx="3886200" cy="671500"/>
          </a:xfrm>
          <a:prstGeom prst="rect">
            <a:avLst/>
          </a:prstGeom>
          <a:noFill/>
        </p:spPr>
        <p:txBody>
          <a:bodyPr wrap="square" rtlCol="0" anchor="t">
            <a:normAutofit fontScale="100000" lnSpcReduction="20000"/>
          </a:bodyPr>
          <a:lstStyle/>
          <a:p>
            <a:pPr/>
            <a:r>
              <a:rPr lang="en-US" sz="1800" b="1" spc="0">
                <a:solidFill>
                  <a:srgbClr val="222222"/>
                </a:solidFill>
                <a:latin typeface="Calibri"/>
              </a:rPr>
              <a:t>Write a Note to the Recipient and Decorate the Envelope</a:t>
            </a:r>
          </a:p>
        </p:txBody>
      </p:sp>
      <p:sp>
        <p:nvSpPr>
          <p:cNvPr id="104" name="StepBody"/>
          <p:cNvSpPr txBox="1"/>
          <p:nvPr/>
        </p:nvSpPr>
        <p:spPr>
          <a:xfrm>
            <a:off x="457200" y="1420140"/>
            <a:ext cx="3886200" cy="3449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Write a card and decorate the envelope using the enclosed materials. Express your encouragement and include a hopeful message.</a:t>
            </a:r>
          </a:p>
          <a:p>
            <a:pPr/>
            <a:r>
              <a:rPr lang="en-US" sz="1400" b="0" spc="0">
                <a:solidFill>
                  <a:srgbClr val="444444"/>
                </a:solidFill>
                <a:latin typeface="Calibri"/>
              </a:rPr>
              <a:t>Please ensure your message is age-appropriate and avoids references to religion or politics.</a:t>
            </a:r>
          </a:p>
        </p:txBody>
      </p:sp>
      <p:pic>
        <p:nvPicPr>
          <p:cNvPr id="105" name="StepImage"/>
          <p:cNvPicPr>
            <a:picLocks noChangeAspect="1"/>
          </p:cNvPicPr>
          <p:nvPr/>
        </p:nvPicPr>
        <p:blipFill>
          <a:blip r:embed="rId1"/>
          <a:stretch>
            <a:fillRect/>
          </a:stretch>
        </p:blipFill>
        <p:spPr>
          <a:xfrm>
            <a:off x="4663440" y="560070"/>
            <a:ext cx="4023360" cy="40233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3 OF 5</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Write a Note to the Recipient and Decorate the Envelope (continued)</a:t>
            </a:r>
          </a:p>
        </p:txBody>
      </p:sp>
      <p:pic>
        <p:nvPicPr>
          <p:cNvPr id="104" name="ExtraImage1"/>
          <p:cNvPicPr>
            <a:picLocks noChangeAspect="1"/>
          </p:cNvPicPr>
          <p:nvPr/>
        </p:nvPicPr>
        <p:blipFill>
          <a:blip r:embed="rId1"/>
          <a:stretch>
            <a:fillRect/>
          </a:stretch>
        </p:blipFill>
        <p:spPr>
          <a:xfrm>
            <a:off x="2942730" y="1610640"/>
            <a:ext cx="3258540" cy="32585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5</a:t>
            </a:r>
          </a:p>
        </p:txBody>
      </p:sp>
      <p:sp>
        <p:nvSpPr>
          <p:cNvPr id="103" name="StepTitle"/>
          <p:cNvSpPr txBox="1"/>
          <p:nvPr/>
        </p:nvSpPr>
        <p:spPr>
          <a:xfrm>
            <a:off x="457200" y="548640"/>
            <a:ext cx="3886200" cy="925500"/>
          </a:xfrm>
          <a:prstGeom prst="rect">
            <a:avLst/>
          </a:prstGeom>
          <a:noFill/>
        </p:spPr>
        <p:txBody>
          <a:bodyPr wrap="square" rtlCol="0" anchor="t">
            <a:normAutofit fontScale="100000" lnSpcReduction="20000"/>
          </a:bodyPr>
          <a:lstStyle/>
          <a:p>
            <a:pPr/>
            <a:r>
              <a:rPr lang="en-US" sz="2600" b="1" spc="0">
                <a:solidFill>
                  <a:srgbClr val="222222"/>
                </a:solidFill>
                <a:latin typeface="Calibri"/>
              </a:rPr>
              <a:t>Pack the Prudential On-The-Go Snack Bag</a:t>
            </a:r>
          </a:p>
        </p:txBody>
      </p:sp>
      <p:sp>
        <p:nvSpPr>
          <p:cNvPr id="104" name="StepBody"/>
          <p:cNvSpPr txBox="1"/>
          <p:nvPr/>
        </p:nvSpPr>
        <p:spPr>
          <a:xfrm>
            <a:off x="457200" y="1674140"/>
            <a:ext cx="3886200" cy="31950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Pack 2 on-the-go snack bags into the reusable ziplock bags</a:t>
            </a:r>
          </a:p>
          <a:p>
            <a:pPr/>
            <a:r>
              <a:rPr lang="en-US" sz="1400" b="0" spc="0">
                <a:solidFill>
                  <a:srgbClr val="444444"/>
                </a:solidFill>
                <a:latin typeface="Calibri"/>
              </a:rPr>
              <a:t>Each bag should have:</a:t>
            </a:r>
          </a:p>
          <a:p>
            <a:pPr/>
            <a:r>
              <a:rPr lang="en-US" sz="1400" b="0" spc="0">
                <a:solidFill>
                  <a:srgbClr val="444444"/>
                </a:solidFill>
                <a:latin typeface="Calibri"/>
              </a:rPr>
              <a:t>• (1) granola bar</a:t>
            </a:r>
          </a:p>
          <a:p>
            <a:pPr/>
            <a:r>
              <a:rPr lang="en-US" sz="1400" b="0" spc="0">
                <a:solidFill>
                  <a:srgbClr val="444444"/>
                </a:solidFill>
                <a:latin typeface="Calibri"/>
              </a:rPr>
              <a:t>• (1) mac and cheese cup</a:t>
            </a:r>
          </a:p>
          <a:p>
            <a:pPr/>
            <a:r>
              <a:rPr lang="en-US" sz="1400" b="0" spc="0">
                <a:solidFill>
                  <a:srgbClr val="444444"/>
                </a:solidFill>
                <a:latin typeface="Calibri"/>
              </a:rPr>
              <a:t>• (1) cereal cup</a:t>
            </a:r>
          </a:p>
          <a:p>
            <a:pPr/>
            <a:r>
              <a:rPr lang="en-US" sz="1400" b="0" spc="0">
                <a:solidFill>
                  <a:srgbClr val="444444"/>
                </a:solidFill>
                <a:latin typeface="Calibri"/>
              </a:rPr>
              <a:t>• (1) apple sauce pouch</a:t>
            </a:r>
          </a:p>
          <a:p>
            <a:pPr/>
            <a:r>
              <a:rPr lang="en-US" sz="1400" b="0" spc="0">
                <a:solidFill>
                  <a:srgbClr val="444444"/>
                </a:solidFill>
                <a:latin typeface="Calibri"/>
              </a:rPr>
              <a:t>• (1) fruit cup</a:t>
            </a:r>
          </a:p>
          <a:p>
            <a:pPr/>
            <a:r>
              <a:rPr lang="en-US" sz="1400" b="0" spc="0">
                <a:solidFill>
                  <a:srgbClr val="444444"/>
                </a:solidFill>
                <a:latin typeface="Calibri"/>
              </a:rPr>
              <a:t>• (1) hand written note and decorated envelope</a:t>
            </a:r>
          </a:p>
          <a:p>
            <a:pPr/>
            <a:r>
              <a:rPr lang="en-US" sz="1400" b="0" spc="0">
                <a:solidFill>
                  <a:srgbClr val="444444"/>
                </a:solidFill>
                <a:latin typeface="Calibri"/>
              </a:rPr>
              <a:t>Please only include the items included in your kit. If there is an item that is damaged, do not pack it and discard it. Our team will replace the missing item during quality control.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4 OF 5</a:t>
            </a:r>
          </a:p>
        </p:txBody>
      </p:sp>
      <p:sp>
        <p:nvSpPr>
          <p:cNvPr id="103" name="StepTitle"/>
          <p:cNvSpPr txBox="1"/>
          <p:nvPr/>
        </p:nvSpPr>
        <p:spPr>
          <a:xfrm>
            <a:off x="457200" y="548640"/>
            <a:ext cx="8229600" cy="862000"/>
          </a:xfrm>
          <a:prstGeom prst="rect">
            <a:avLst/>
          </a:prstGeom>
          <a:noFill/>
        </p:spPr>
        <p:txBody>
          <a:bodyPr wrap="square" rtlCol="0" anchor="t">
            <a:normAutofit fontScale="100000" lnSpcReduction="20000"/>
          </a:bodyPr>
          <a:lstStyle/>
          <a:p>
            <a:pPr/>
            <a:r>
              <a:rPr lang="en-US" sz="2400" b="1" spc="0">
                <a:solidFill>
                  <a:srgbClr val="222222"/>
                </a:solidFill>
                <a:latin typeface="Calibri"/>
              </a:rPr>
              <a:t>Pack the Prudential On-The-Go Snack Bag (continued)</a:t>
            </a:r>
          </a:p>
        </p:txBody>
      </p:sp>
      <p:sp>
        <p:nvSpPr>
          <p:cNvPr id="104" name="StepBody"/>
          <p:cNvSpPr txBox="1"/>
          <p:nvPr/>
        </p:nvSpPr>
        <p:spPr>
          <a:xfrm>
            <a:off x="457200" y="1610640"/>
            <a:ext cx="8229600" cy="3258540"/>
          </a:xfrm>
          <a:prstGeom prst="rect">
            <a:avLst/>
          </a:prstGeom>
          <a:noFill/>
        </p:spPr>
        <p:txBody>
          <a:bodyPr wrap="square" rtlCol="0" anchor="t">
            <a:normAutofit fontScale="100000" lnSpcReduction="20000"/>
          </a:bodyPr>
          <a:lstStyle/>
          <a:p>
            <a:pPr/>
            <a:r>
              <a:rPr lang="en-US" sz="1400" b="0" spc="0">
                <a:solidFill>
                  <a:srgbClr val="444444"/>
                </a:solidFill>
                <a:latin typeface="Calibri"/>
              </a:rPr>
              <a:t>Your completed kit will support the Community FoodBank of New Jersey (CFBNJ), a longtime nonprofit partner of Prudential dedicated to addressing food insecurity in our headquarter state. CFBNJ’s hunger-relief programs provide after-school meals and supplemental food for children, adults, and seniors. The organization also offers job training for individuals seeking a second chance and educates communities on how to eat healthy on a budget. In addition, CFBNJ partners with government representatives and coalitions to drive long-term change by advocating for transformative legislation.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 name="AccentBar"/>
          <p:cNvSpPr/>
          <p:nvPr/>
        </p:nvSpPr>
        <p:spPr>
          <a:xfrm>
            <a:off x="0" y="0"/>
            <a:ext cx="9144000" cy="73152"/>
          </a:xfrm>
          <a:prstGeom prst="rect">
            <a:avLst/>
          </a:prstGeom>
          <a:solidFill>
            <a:srgbClr val="8D8F93"/>
          </a:solidFill>
          <a:ln>
            <a:noFill/>
          </a:ln>
        </p:spPr>
        <p:txBody>
          <a:bodyPr/>
          <a:lstStyle/>
          <a:p>
            <a:endParaRPr lang="en-US"/>
          </a:p>
        </p:txBody>
      </p:sp>
      <p:sp>
        <p:nvSpPr>
          <p:cNvPr id="102" name="StepLabel"/>
          <p:cNvSpPr txBox="1"/>
          <p:nvPr/>
        </p:nvSpPr>
        <p:spPr>
          <a:xfrm>
            <a:off x="457200" y="228600"/>
            <a:ext cx="3886200" cy="274320"/>
          </a:xfrm>
          <a:prstGeom prst="rect">
            <a:avLst/>
          </a:prstGeom>
          <a:noFill/>
        </p:spPr>
        <p:txBody>
          <a:bodyPr wrap="square" rtlCol="0" anchor="t">
            <a:normAutofit fontScale="100000" lnSpcReduction="20000"/>
          </a:bodyPr>
          <a:lstStyle/>
          <a:p>
            <a:pPr/>
            <a:r>
              <a:rPr lang="en-US" sz="1000" b="0" spc="50">
                <a:solidFill>
                  <a:srgbClr val="888888"/>
                </a:solidFill>
                <a:latin typeface="Calibri"/>
              </a:rPr>
              <a:t>STEP 5 OF 5</a:t>
            </a:r>
          </a:p>
        </p:txBody>
      </p:sp>
      <p:sp>
        <p:nvSpPr>
          <p:cNvPr id="103" name="StepTitle"/>
          <p:cNvSpPr txBox="1"/>
          <p:nvPr/>
        </p:nvSpPr>
        <p:spPr>
          <a:xfrm>
            <a:off x="457200" y="548640"/>
            <a:ext cx="3886200" cy="548640"/>
          </a:xfrm>
          <a:prstGeom prst="rect">
            <a:avLst/>
          </a:prstGeom>
          <a:noFill/>
        </p:spPr>
        <p:txBody>
          <a:bodyPr wrap="square" rtlCol="0" anchor="t">
            <a:normAutofit fontScale="100000" lnSpcReduction="20000"/>
          </a:bodyPr>
          <a:lstStyle/>
          <a:p>
            <a:pPr/>
            <a:r>
              <a:rPr lang="en-US" sz="2800" b="1" spc="0">
                <a:solidFill>
                  <a:srgbClr val="222222"/>
                </a:solidFill>
                <a:latin typeface="Calibri"/>
              </a:rPr>
              <a:t>Thank You!</a:t>
            </a:r>
          </a:p>
        </p:txBody>
      </p:sp>
      <p:sp>
        <p:nvSpPr>
          <p:cNvPr id="104" name="StepBody"/>
          <p:cNvSpPr txBox="1"/>
          <p:nvPr/>
        </p:nvSpPr>
        <p:spPr>
          <a:xfrm>
            <a:off x="457200" y="1297280"/>
            <a:ext cx="3886200" cy="3571900"/>
          </a:xfrm>
          <a:prstGeom prst="rect">
            <a:avLst/>
          </a:prstGeom>
          <a:noFill/>
        </p:spPr>
        <p:txBody>
          <a:bodyPr wrap="square" rtlCol="0" anchor="t">
            <a:normAutofit fontScale="100000" lnSpcReduction="20000"/>
          </a:bodyPr>
          <a:lstStyle/>
          <a:p>
            <a:pPr/>
            <a:r>
              <a:rPr lang="en-US" sz="1400" b="0" spc="0">
                <a:solidFill>
                  <a:srgbClr val="444444"/>
                </a:solidFill>
                <a:latin typeface="Calibri"/>
              </a:rPr>
              <a:t>When you build a Kynd Kit, you create layers of impact for yourself and the community. We appreciate your time and your support of our mission.</a:t>
            </a:r>
          </a:p>
          <a:p>
            <a:pPr/>
            <a:r>
              <a:rPr lang="en-US" sz="1400" b="0" spc="0">
                <a:solidFill>
                  <a:srgbClr val="444444"/>
                </a:solidFill>
                <a:latin typeface="Calibri"/>
              </a:rPr>
              <a:t>Cheers,</a:t>
            </a:r>
          </a:p>
          <a:p>
            <a:pPr/>
            <a:r>
              <a:rPr lang="en-US" sz="1400" b="0" spc="0">
                <a:solidFill>
                  <a:srgbClr val="444444"/>
                </a:solidFill>
                <a:latin typeface="Calibri"/>
              </a:rPr>
              <a:t>The Project Helping team</a:t>
            </a:r>
          </a:p>
        </p:txBody>
      </p:sp>
    </p:spTree>
  </p:cSld>
  <p:clrMapOvr>
    <a:masterClrMapping/>
  </p:clrMapOvr>
</p:sld>
</file>

<file path=ppt/theme/theme1.xml><?xml version="1.0" encoding="utf-8"?>
<a:theme xmlns:a="http://schemas.openxmlformats.org/drawingml/2006/main" name="KyndKit">
  <a:themeElements>
    <a:clrScheme name="KyndKit">
      <a:dk1>
        <a:sysClr val="windowText" lastClr="000000"/>
      </a:dk1>
      <a:lt1>
        <a:sysClr val="window" lastClr="FFFFFF"/>
      </a:lt1>
      <a:dk2>
        <a:srgbClr val="222222"/>
      </a:dk2>
      <a:lt2>
        <a:srgbClr val="EEEEEE"/>
      </a:lt2>
      <a:accent1>
        <a:srgbClr val="439BC0"/>
      </a:accent1>
      <a:accent2>
        <a:srgbClr val="924CD9"/>
      </a:accent2>
      <a:accent3>
        <a:srgbClr val="1EC1A1"/>
      </a:accent3>
      <a:accent4>
        <a:srgbClr val="DE3C7A"/>
      </a:accent4>
      <a:accent5>
        <a:srgbClr val="FF995A"/>
      </a:accent5>
      <a:accent6>
        <a:srgbClr val="50DAFF"/>
      </a:accent6>
      <a:hlink>
        <a:srgbClr val="0563C1"/>
      </a:hlink>
      <a:folHlink>
        <a:srgbClr val="954F72"/>
      </a:folHlink>
    </a:clrScheme>
    <a:fontScheme name="KyndKit">
      <a:majorFont>
        <a:latin typeface="Calibri"/>
        <a:ea typeface=""/>
        <a:cs typeface=""/>
      </a:majorFont>
      <a:minorFont>
        <a:latin typeface="Calibri"/>
        <a:ea typeface=""/>
        <a:cs typeface=""/>
      </a:minorFont>
    </a:fontScheme>
    <a:fmtScheme name="KyndKit">
      <a:fillStyleLst>
        <a:solidFill>
          <a:schemeClr val="phClr"/>
        </a:solidFill>
        <a:solidFill>
          <a:schemeClr val="phClr"/>
        </a:solidFill>
        <a:solidFill>
          <a:schemeClr val="phClr"/>
        </a:solidFill>
      </a:fillStyleLst>
      <a:lnStyleLst>
        <a:ln w="9525" cap="flat" cmpd="sng" algn="ctr">
          <a:solidFill>
            <a:schemeClr val="phClr"/>
          </a:solidFill>
          <a:prstDash val="solid"/>
        </a:ln>
        <a:ln w="9525" cap="flat" cmpd="sng" algn="ctr">
          <a:solidFill>
            <a:schemeClr val="phClr"/>
          </a:solidFill>
          <a:prstDash val="solid"/>
        </a:ln>
        <a:ln w="95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Application>Kynd Kit Instructions</Application>
  <Slides>9</Slide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xsi="http://www.w3.org/2001/XMLSchema-instance">
  <dc:title>Prudential &amp;#8211; On-The-Go Snack Bag [Custom]</dc:title>
  <dc:creator>Project Helping</dc:creator>
  <cp:lastModifiedBy>Project Helping</cp:lastModifiedBy>
  <dcterms:created xsi:type="dcterms:W3CDTF">2026-06-18T16:25:00Z</dcterms:created>
  <dcterms:modified xsi:type="dcterms:W3CDTF">2026-06-18T16:25:00Z</dcterms:modified>
</cp:coreProperties>
</file>