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Master"/>
  </p:sldMasterIdLst>
  <p:sldIdLst>
    <p:sldId id="256" r:id="rIdSld1"/>
    <p:sldId id="257" r:id="rIdSld2"/>
    <p:sldId id="258" r:id="rIdSld3"/>
    <p:sldId id="259" r:id="rIdSld4"/>
    <p:sldId id="260" r:id="rIdSld5"/>
    <p:sldId id="261" r:id="rIdSld6"/>
    <p:sldId id="262" r:id="rIdSld7"/>
    <p:sldId id="263" r:id="rIdSld8"/>
    <p:sldId id="264" r:id="rIdSld9"/>
    <p:sldId id="265" r:id="rIdSld10"/>
    <p:sldId id="266" r:id="rIdSld11"/>
  </p:sldIdLst>
  <p:sldSz cx="9144000" cy="5143500" type="screen16x9"/>
  <p:notesSz cx="6858000" cy="9144000"/>
  <p:defaultTextStyle>
    <a:defPPr>
      <a:defRPr lang="en-US"/>
    </a:defPPr>
    <a:lvl1pPr>
      <a:defRPr lang="en-US"/>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p:defaultTextStyle>
</p:presentation>
</file>

<file path=ppt/_rels/presentation.xml.rels><?xml version="1.0" encoding="UTF-8" standalone="yes"?>
<Relationships xmlns="http://schemas.openxmlformats.org/package/2006/relationships"><Relationship Id="rIdMaster" Type="http://schemas.openxmlformats.org/officeDocument/2006/relationships/slideMaster" Target="slideMasters/slideMaster1.xml"/><Relationship Id="rIdTheme" Type="http://schemas.openxmlformats.org/officeDocument/2006/relationships/theme" Target="theme/theme1.xml"/><Relationship Id="rIdSld1" Type="http://schemas.openxmlformats.org/officeDocument/2006/relationships/slide" Target="slides/slide1.xml"/><Relationship Id="rIdSld2" Type="http://schemas.openxmlformats.org/officeDocument/2006/relationships/slide" Target="slides/slide2.xml"/><Relationship Id="rIdSld3" Type="http://schemas.openxmlformats.org/officeDocument/2006/relationships/slide" Target="slides/slide3.xml"/><Relationship Id="rIdSld4" Type="http://schemas.openxmlformats.org/officeDocument/2006/relationships/slide" Target="slides/slide4.xml"/><Relationship Id="rIdSld5" Type="http://schemas.openxmlformats.org/officeDocument/2006/relationships/slide" Target="slides/slide5.xml"/><Relationship Id="rIdSld6" Type="http://schemas.openxmlformats.org/officeDocument/2006/relationships/slide" Target="slides/slide6.xml"/><Relationship Id="rIdSld7" Type="http://schemas.openxmlformats.org/officeDocument/2006/relationships/slide" Target="slides/slide7.xml"/><Relationship Id="rIdSld8" Type="http://schemas.openxmlformats.org/officeDocument/2006/relationships/slide" Target="slides/slide8.xml"/><Relationship Id="rIdSld9" Type="http://schemas.openxmlformats.org/officeDocument/2006/relationships/slide" Target="slides/slide9.xml"/><Relationship Id="rIdSld10" Type="http://schemas.openxmlformats.org/officeDocument/2006/relationships/slide" Target="slides/slide10.xml"/><Relationship Id="rIdSld11" Type="http://schemas.openxmlformats.org/officeDocument/2006/relationships/slide" Target="slides/slide11.xml"/></Relationships>
</file>

<file path=ppt/slideLayouts/_rels/slideLayout1.xml.rels><?xml version="1.0" encoding="UTF-8" standalone="yes"?>
<Relationships xmlns="http://schemas.openxmlformats.org/package/2006/relationships">
<Relationship Id="rIdMaster"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Layout1" Type="http://schemas.openxmlformats.org/officeDocument/2006/relationships/slideLayout" Target="../slideLayouts/slideLayout1.xml"/>
<Relationship Id="rIdTheme"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Layout1"/>
  </p:sldLayoutIdLst>
</p:sldMaster>
</file>

<file path=ppt/slides/_rels/slide1.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4.png"/><Relationship Id="rId2" Type="http://schemas.openxmlformats.org/officeDocument/2006/relationships/image" Target="../media/image5.png"/><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TypePill"/>
          <p:cNvSpPr/>
          <p:nvPr/>
        </p:nvSpPr>
        <p:spPr>
          <a:xfrm>
            <a:off x="457200" y="274320"/>
            <a:ext cx="1371600" cy="365760"/>
          </a:xfrm>
          <a:prstGeom prst="roundRect">
            <a:avLst>
              <a:gd name="adj" fmla="val 50000"/>
            </a:avLst>
          </a:prstGeom>
          <a:solidFill>
            <a:srgbClr val="8D8F93"/>
          </a:solidFill>
          <a:ln>
            <a:noFill/>
          </a:ln>
        </p:spPr>
        <p:txBody>
          <a:bodyPr anchor="ctr" wrap="none" lIns="91440" rIns="91440" tIns="0" bIns="0"/>
          <a:lstStyle/>
          <a:p>
            <a:pPr algn="ctr"/>
            <a:r>
              <a:rPr lang="en-US" sz="1000" b="1">
                <a:solidFill>
                  <a:srgbClr val="FFFFFF"/>
                </a:solidFill>
              </a:rPr>
              <a:t>CUSTOM</a:t>
            </a:r>
          </a:p>
        </p:txBody>
      </p:sp>
      <p:pic>
        <p:nvPicPr>
          <p:cNvPr id="103" name="HeroImage"/>
          <p:cNvPicPr>
            <a:picLocks noChangeAspect="1"/>
          </p:cNvPicPr>
          <p:nvPr/>
        </p:nvPicPr>
        <p:blipFill>
          <a:blip r:embed="rId1"/>
          <a:stretch>
            <a:fillRect/>
          </a:stretch>
        </p:blipFill>
        <p:spPr>
          <a:xfrm>
            <a:off x="4572000" y="1428527"/>
            <a:ext cx="4114800" cy="2286446"/>
          </a:xfrm>
          <a:prstGeom prst="rect">
            <a:avLst/>
          </a:prstGeom>
        </p:spPr>
      </p:pic>
      <p:sp>
        <p:nvSpPr>
          <p:cNvPr id="104" name="KitTitle"/>
          <p:cNvSpPr txBox="1"/>
          <p:nvPr/>
        </p:nvSpPr>
        <p:spPr>
          <a:xfrm>
            <a:off x="457200" y="1828800"/>
            <a:ext cx="3886200" cy="18288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Prudential &amp;#8211; Community Care Kit [Custom]</a:t>
            </a:r>
          </a:p>
        </p:txBody>
      </p:sp>
      <p:sp>
        <p:nvSpPr>
          <p:cNvPr id="105" name="KitSubtitle"/>
          <p:cNvSpPr txBox="1"/>
          <p:nvPr/>
        </p:nvSpPr>
        <p:spPr>
          <a:xfrm>
            <a:off x="457200" y="3757600"/>
            <a:ext cx="3886200" cy="457200"/>
          </a:xfrm>
          <a:prstGeom prst="rect">
            <a:avLst/>
          </a:prstGeom>
          <a:noFill/>
        </p:spPr>
        <p:txBody>
          <a:bodyPr wrap="square" rtlCol="0" anchor="t">
            <a:normAutofit fontScale="100000" lnSpcReduction="20000"/>
          </a:bodyPr>
          <a:lstStyle/>
          <a:p>
            <a:pPr/>
            <a:r>
              <a:rPr lang="en-US" sz="1400" b="0" spc="50">
                <a:solidFill>
                  <a:srgbClr val="888888"/>
                </a:solidFill>
                <a:latin typeface="Calibri"/>
              </a:rPr>
              <a:t>6 STEPS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 OF 6</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About Project Helping</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Kynd Kits are a program of Project Helping, a mental wellness nonprofit. Our mission is to make it ridiculously easy to volunteer because doing good is good for your mental wellness!</a:t>
            </a:r>
          </a:p>
          <a:p>
            <a:pPr/>
            <a:r>
              <a:rPr lang="en-US" sz="1400" b="0" spc="0">
                <a:solidFill>
                  <a:srgbClr val="444444"/>
                </a:solidFill>
                <a:latin typeface="Calibri"/>
              </a:rPr>
              <a:t>• </a:t>
            </a:r>
          </a:p>
          <a:p>
            <a:pPr/>
            <a:r>
              <a:rPr lang="en-US" sz="1400" b="0" spc="0">
                <a:solidFill>
                  <a:srgbClr val="444444"/>
                </a:solidFill>
                <a:latin typeface="Calibri"/>
              </a:rPr>
              <a:t>•</a:t>
            </a:r>
          </a:p>
          <a:p>
            <a:pPr/>
            <a:r>
              <a:rPr lang="en-US" sz="1400" b="0" spc="0">
                <a:solidFill>
                  <a:srgbClr val="444444"/>
                </a:solidFill>
                <a:latin typeface="Calibri"/>
              </a:rPr>
              <a:t>Kynd Hub</a:t>
            </a:r>
          </a:p>
          <a:p>
            <a:pPr/>
            <a:r>
              <a:rPr lang="en-US" sz="1400" b="0" spc="0">
                <a:solidFill>
                  <a:srgbClr val="444444"/>
                </a:solidFill>
                <a:latin typeface="Calibri"/>
              </a:rPr>
              <a:t> Build your kit &amp; track its entire journey</a:t>
            </a:r>
          </a:p>
          <a:p>
            <a:pPr/>
            <a:r>
              <a:rPr lang="en-US" sz="1400" b="0" spc="0">
                <a:solidFill>
                  <a:srgbClr val="444444"/>
                </a:solidFill>
                <a:latin typeface="Calibri"/>
              </a:rPr>
              <a:t> Create a free account at Kynd Hub — see exactly where your kit goes after you build it.</a:t>
            </a:r>
          </a:p>
          <a:p>
            <a:pPr/>
            <a:r>
              <a:rPr lang="en-US" sz="1400" b="0" spc="0">
                <a:solidFill>
                  <a:srgbClr val="444444"/>
                </a:solidFill>
                <a:latin typeface="Calibri"/>
              </a:rPr>
              <a:t> Build Your Kit on Kynd Hub</a:t>
            </a:r>
          </a:p>
          <a:p>
            <a:pPr/>
            <a:r>
              <a:rPr lang="en-US" sz="1400" b="0" spc="0">
                <a:solidFill>
                  <a:srgbClr val="444444"/>
                </a:solidFill>
                <a:latin typeface="Calibri"/>
              </a:rPr>
              <a:t>• </a:t>
            </a:r>
          </a:p>
          <a:p>
            <a:pPr/>
            <a:r>
              <a:rPr lang="en-US" sz="1400" b="0" spc="0">
                <a:solidFill>
                  <a:srgbClr val="444444"/>
                </a:solidFill>
                <a:latin typeface="Calibri"/>
              </a:rPr>
              <a:t>•</a:t>
            </a:r>
          </a:p>
          <a:p>
            <a:pPr/>
            <a:r>
              <a:rPr lang="en-US" sz="1400" b="0" spc="0">
                <a:solidFill>
                  <a:srgbClr val="444444"/>
                </a:solidFill>
                <a:latin typeface="Calibri"/>
              </a:rPr>
              <a:t>The Kynd Kit Cycle</a:t>
            </a:r>
          </a:p>
          <a:p>
            <a:pPr/>
            <a:r>
              <a:rPr lang="en-US" sz="1400" b="0" spc="0">
                <a:solidFill>
                  <a:srgbClr val="444444"/>
                </a:solidFill>
                <a:latin typeface="Calibri"/>
              </a:rPr>
              <a:t> Kynd Kits Create Impact</a:t>
            </a:r>
          </a:p>
          <a:p>
            <a:pPr/>
            <a:r>
              <a:rPr lang="en-US" sz="1400" b="0" spc="0">
                <a:solidFill>
                  <a:srgbClr val="444444"/>
                </a:solidFill>
                <a:latin typeface="Calibri"/>
              </a:rPr>
              <a:t> Every kit you build sets off a chain of good — for you, for a nonprofit, and for the whole community.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 OF 6</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About Project Helping (continued)</a:t>
            </a:r>
          </a:p>
        </p:txBody>
      </p:sp>
      <p:sp>
        <p:nvSpPr>
          <p:cNvPr id="104" name="StepBody"/>
          <p:cNvSpPr txBox="1"/>
          <p:nvPr/>
        </p:nvSpPr>
        <p:spPr>
          <a:xfrm>
            <a:off x="457200" y="1297280"/>
            <a:ext cx="82296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1</a:t>
            </a:r>
          </a:p>
          <a:p>
            <a:pPr/>
            <a:r>
              <a:rPr lang="en-US" sz="1400" b="0" spc="0">
                <a:solidFill>
                  <a:srgbClr val="444444"/>
                </a:solidFill>
                <a:latin typeface="Calibri"/>
              </a:rPr>
              <a:t> You Volunteer</a:t>
            </a:r>
          </a:p>
          <a:p>
            <a:pPr/>
            <a:r>
              <a:rPr lang="en-US" sz="1400" b="0" spc="0">
                <a:solidFill>
                  <a:srgbClr val="444444"/>
                </a:solidFill>
                <a:latin typeface="Calibri"/>
              </a:rPr>
              <a:t> You volunteer, which benefits your mental health and wellbeing.</a:t>
            </a:r>
          </a:p>
          <a:p>
            <a:pPr/>
            <a:r>
              <a:rPr lang="en-US" sz="1400" b="0" spc="0">
                <a:solidFill>
                  <a:srgbClr val="444444"/>
                </a:solidFill>
                <a:latin typeface="Calibri"/>
              </a:rPr>
              <a:t>•</a:t>
            </a:r>
          </a:p>
          <a:p>
            <a:pPr/>
            <a:r>
              <a:rPr lang="en-US" sz="1400" b="0" spc="0">
                <a:solidFill>
                  <a:srgbClr val="444444"/>
                </a:solidFill>
                <a:latin typeface="Calibri"/>
              </a:rPr>
              <a:t>2</a:t>
            </a:r>
          </a:p>
          <a:p>
            <a:pPr/>
            <a:r>
              <a:rPr lang="en-US" sz="1400" b="0" spc="0">
                <a:solidFill>
                  <a:srgbClr val="444444"/>
                </a:solidFill>
                <a:latin typeface="Calibri"/>
              </a:rPr>
              <a:t> Help a Nonprofit</a:t>
            </a:r>
          </a:p>
          <a:p>
            <a:pPr/>
            <a:r>
              <a:rPr lang="en-US" sz="1400" b="0" spc="0">
                <a:solidFill>
                  <a:srgbClr val="444444"/>
                </a:solidFill>
                <a:latin typeface="Calibri"/>
              </a:rPr>
              <a:t> The kit you build is donated to a vetted nonprofit partner in need.</a:t>
            </a:r>
          </a:p>
          <a:p>
            <a:pPr/>
            <a:r>
              <a:rPr lang="en-US" sz="1400" b="0" spc="0">
                <a:solidFill>
                  <a:srgbClr val="444444"/>
                </a:solidFill>
                <a:latin typeface="Calibri"/>
              </a:rPr>
              <a:t>•</a:t>
            </a:r>
          </a:p>
          <a:p>
            <a:pPr/>
            <a:r>
              <a:rPr lang="en-US" sz="1400" b="0" spc="0">
                <a:solidFill>
                  <a:srgbClr val="444444"/>
                </a:solidFill>
                <a:latin typeface="Calibri"/>
              </a:rPr>
              <a:t>3</a:t>
            </a:r>
          </a:p>
          <a:p>
            <a:pPr/>
            <a:r>
              <a:rPr lang="en-US" sz="1400" b="0" spc="0">
                <a:solidFill>
                  <a:srgbClr val="444444"/>
                </a:solidFill>
                <a:latin typeface="Calibri"/>
              </a:rPr>
              <a:t> Fund Programming</a:t>
            </a:r>
          </a:p>
          <a:p>
            <a:pPr/>
            <a:r>
              <a:rPr lang="en-US" sz="1400" b="0" spc="0">
                <a:solidFill>
                  <a:srgbClr val="444444"/>
                </a:solidFill>
                <a:latin typeface="Calibri"/>
              </a:rPr>
              <a:t> Proceeds fund free, community-based mental health programming.</a:t>
            </a:r>
          </a:p>
          <a:p>
            <a:pPr/>
            <a:r>
              <a:rPr lang="en-US" sz="1400" b="0" spc="0">
                <a:solidFill>
                  <a:srgbClr val="444444"/>
                </a:solidFill>
                <a:latin typeface="Calibri"/>
              </a:rPr>
              <a:t>•</a:t>
            </a:r>
          </a:p>
          <a:p>
            <a:pPr/>
            <a:r>
              <a:rPr lang="en-US" sz="1400" b="0" spc="0">
                <a:solidFill>
                  <a:srgbClr val="444444"/>
                </a:solidFill>
                <a:latin typeface="Calibri"/>
              </a:rPr>
              <a:t>4</a:t>
            </a:r>
          </a:p>
          <a:p>
            <a:pPr/>
            <a:r>
              <a:rPr lang="en-US" sz="1400" b="0" spc="0">
                <a:solidFill>
                  <a:srgbClr val="444444"/>
                </a:solidFill>
                <a:latin typeface="Calibri"/>
              </a:rPr>
              <a:t> Sustain the Mission</a:t>
            </a:r>
          </a:p>
          <a:p>
            <a:pPr/>
            <a:r>
              <a:rPr lang="en-US" sz="1400" b="0" spc="0">
                <a:solidFill>
                  <a:srgbClr val="444444"/>
                </a:solidFill>
                <a:latin typeface="Calibri"/>
              </a:rPr>
              <a:t> Proceeds benefit Project Helping, a 501(c)(3) nonprofit.</a:t>
            </a:r>
          </a:p>
          <a:p>
            <a:pPr/>
            <a:r>
              <a:rPr lang="en-US" sz="1400" b="0" spc="0">
                <a:solidFill>
                  <a:srgbClr val="444444"/>
                </a:solidFill>
                <a:latin typeface="Calibri"/>
              </a:rPr>
              <a:t>projecthelping.org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2 OF 6</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Tips for Building Your Kit</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Helpful Tip for Building Your Kynd Kit</a:t>
            </a:r>
          </a:p>
          <a:p>
            <a:pPr/>
            <a:r>
              <a:rPr lang="en-US" sz="1400" b="0" spc="0">
                <a:solidFill>
                  <a:srgbClr val="444444"/>
                </a:solidFill>
                <a:latin typeface="Calibri"/>
              </a:rPr>
              <a:t>• Avoid politics and religion entirely.</a:t>
            </a:r>
          </a:p>
          <a:p>
            <a:pPr/>
            <a:r>
              <a:rPr lang="en-US" sz="1400" b="0" spc="0">
                <a:solidFill>
                  <a:srgbClr val="444444"/>
                </a:solidFill>
                <a:latin typeface="Calibri"/>
              </a:rPr>
              <a:t>• Use appropriate humor.</a:t>
            </a:r>
          </a:p>
          <a:p>
            <a:pPr/>
            <a:r>
              <a:rPr lang="en-US" sz="1400" b="0" spc="0">
                <a:solidFill>
                  <a:srgbClr val="444444"/>
                </a:solidFill>
                <a:latin typeface="Calibri"/>
              </a:rPr>
              <a:t>• Can't think of what to write, draw a picture!</a:t>
            </a:r>
          </a:p>
          <a:p>
            <a:pPr/>
            <a:r>
              <a:rPr lang="en-US" sz="1400" b="0" spc="0">
                <a:solidFill>
                  <a:srgbClr val="444444"/>
                </a:solidFill>
                <a:latin typeface="Calibri"/>
              </a:rPr>
              <a:t>• Use words of affirmation!</a:t>
            </a:r>
          </a:p>
          <a:p>
            <a:pPr/>
            <a:r>
              <a:rPr lang="en-US" sz="1400" b="0" spc="0">
                <a:solidFill>
                  <a:srgbClr val="444444"/>
                </a:solidFill>
                <a:latin typeface="Calibri"/>
              </a:rPr>
              <a:t>• Place a piece of paper in any canvas bag before drawing on the outside. This way, the marker will not bleed through the other side of the bag.</a:t>
            </a:r>
          </a:p>
          <a:p>
            <a:pPr/>
            <a:r>
              <a:rPr lang="en-US" sz="1400" b="0" spc="0">
                <a:solidFill>
                  <a:srgbClr val="444444"/>
                </a:solidFill>
                <a:latin typeface="Calibri"/>
              </a:rPr>
              <a:t>• Please keep your designs gender-neutral, inclusive, and age-appropriate.</a:t>
            </a:r>
          </a:p>
          <a:p>
            <a:pPr/>
            <a:r>
              <a:rPr lang="en-US" sz="1400" b="0" spc="0">
                <a:solidFill>
                  <a:srgbClr val="444444"/>
                </a:solidFill>
                <a:latin typeface="Calibri"/>
              </a:rPr>
              <a:t>Spanish Translation Options</a:t>
            </a:r>
          </a:p>
        </p:txBody>
      </p:sp>
      <p:pic>
        <p:nvPicPr>
          <p:cNvPr id="105" name="StepImage"/>
          <p:cNvPicPr>
            <a:picLocks noChangeAspect="1"/>
          </p:cNvPicPr>
          <p:nvPr/>
        </p:nvPicPr>
        <p:blipFill>
          <a:blip r:embed="rId1"/>
          <a:stretch>
            <a:fillRect/>
          </a:stretch>
        </p:blipFill>
        <p:spPr>
          <a:xfrm>
            <a:off x="5112347" y="548640"/>
            <a:ext cx="3125547" cy="40462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3 OF 6</a:t>
            </a:r>
          </a:p>
        </p:txBody>
      </p:sp>
      <p:sp>
        <p:nvSpPr>
          <p:cNvPr id="103" name="StepTitle"/>
          <p:cNvSpPr txBox="1"/>
          <p:nvPr/>
        </p:nvSpPr>
        <p:spPr>
          <a:xfrm>
            <a:off x="457200" y="548640"/>
            <a:ext cx="3886200" cy="548640"/>
          </a:xfrm>
          <a:prstGeom prst="rect">
            <a:avLst/>
          </a:prstGeom>
          <a:noFill/>
        </p:spPr>
        <p:txBody>
          <a:bodyPr wrap="square" rtlCol="0" anchor="t">
            <a:normAutofit fontScale="100000" lnSpcReduction="20000"/>
          </a:bodyPr>
          <a:lstStyle/>
          <a:p>
            <a:pPr/>
            <a:r>
              <a:rPr lang="en-US" sz="2800" b="1" spc="0">
                <a:solidFill>
                  <a:srgbClr val="222222"/>
                </a:solidFill>
                <a:latin typeface="Calibri"/>
              </a:rPr>
              <a:t>Decorate the Bag</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Decorate the kraft bag(s). This is what the final kit is distributed in, so try to make this fun and colorful for the recipient to open.</a:t>
            </a:r>
          </a:p>
          <a:p>
            <a:pPr/>
            <a:r>
              <a:rPr lang="en-US" sz="1400" b="0" spc="0">
                <a:solidFill>
                  <a:srgbClr val="444444"/>
                </a:solidFill>
                <a:latin typeface="Calibri"/>
              </a:rPr>
              <a:t>Please note: we are currently transitioning from plastic ziplock bags to kraft bags. Some kits may still include the plastic bag for you to decorate while we complete this transition.</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3 OF 6</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Decorate the Bag (continued)</a:t>
            </a:r>
          </a:p>
        </p:txBody>
      </p:sp>
      <p:pic>
        <p:nvPicPr>
          <p:cNvPr id="104" name="ExtraImage1"/>
          <p:cNvPicPr>
            <a:picLocks noChangeAspect="1"/>
          </p:cNvPicPr>
          <p:nvPr/>
        </p:nvPicPr>
        <p:blipFill>
          <a:blip r:embed="rId1"/>
          <a:stretch>
            <a:fillRect/>
          </a:stretch>
        </p:blipFill>
        <p:spPr>
          <a:xfrm>
            <a:off x="1760925" y="1297280"/>
            <a:ext cx="1735950" cy="1735950"/>
          </a:xfrm>
          <a:prstGeom prst="rect">
            <a:avLst/>
          </a:prstGeom>
        </p:spPr>
      </p:pic>
      <p:pic>
        <p:nvPicPr>
          <p:cNvPr id="105" name="ExtraImage2"/>
          <p:cNvPicPr>
            <a:picLocks noChangeAspect="1"/>
          </p:cNvPicPr>
          <p:nvPr/>
        </p:nvPicPr>
        <p:blipFill>
          <a:blip r:embed="rId2"/>
          <a:stretch>
            <a:fillRect/>
          </a:stretch>
        </p:blipFill>
        <p:spPr>
          <a:xfrm>
            <a:off x="5747125" y="1297280"/>
            <a:ext cx="1735950" cy="1735950"/>
          </a:xfrm>
          <a:prstGeom prst="rect">
            <a:avLst/>
          </a:prstGeom>
        </p:spPr>
      </p:pic>
      <p:pic>
        <p:nvPicPr>
          <p:cNvPr id="106" name="ExtraImage3"/>
          <p:cNvPicPr>
            <a:picLocks noChangeAspect="1"/>
          </p:cNvPicPr>
          <p:nvPr/>
        </p:nvPicPr>
        <p:blipFill>
          <a:blip r:embed="rId3"/>
          <a:stretch>
            <a:fillRect/>
          </a:stretch>
        </p:blipFill>
        <p:spPr>
          <a:xfrm>
            <a:off x="1760925" y="3133230"/>
            <a:ext cx="1735950" cy="17359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4 OF 6</a:t>
            </a:r>
          </a:p>
        </p:txBody>
      </p:sp>
      <p:sp>
        <p:nvSpPr>
          <p:cNvPr id="103" name="StepTitle"/>
          <p:cNvSpPr txBox="1"/>
          <p:nvPr/>
        </p:nvSpPr>
        <p:spPr>
          <a:xfrm>
            <a:off x="457200" y="548640"/>
            <a:ext cx="3886200" cy="671500"/>
          </a:xfrm>
          <a:prstGeom prst="rect">
            <a:avLst/>
          </a:prstGeom>
          <a:noFill/>
        </p:spPr>
        <p:txBody>
          <a:bodyPr wrap="square" rtlCol="0" anchor="t">
            <a:normAutofit fontScale="100000" lnSpcReduction="20000"/>
          </a:bodyPr>
          <a:lstStyle/>
          <a:p>
            <a:pPr/>
            <a:r>
              <a:rPr lang="en-US" sz="1800" b="1" spc="0">
                <a:solidFill>
                  <a:srgbClr val="222222"/>
                </a:solidFill>
                <a:latin typeface="Calibri"/>
              </a:rPr>
              <a:t>Write a Note to the Recipient and Decorate the Envelope</a:t>
            </a:r>
          </a:p>
        </p:txBody>
      </p:sp>
      <p:sp>
        <p:nvSpPr>
          <p:cNvPr id="104" name="StepBody"/>
          <p:cNvSpPr txBox="1"/>
          <p:nvPr/>
        </p:nvSpPr>
        <p:spPr>
          <a:xfrm>
            <a:off x="457200" y="1420140"/>
            <a:ext cx="3886200" cy="34490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Write a card and decorate the envelope using the enclosed materials. Express your encouragement and include a hopeful message.</a:t>
            </a:r>
          </a:p>
          <a:p>
            <a:pPr/>
            <a:r>
              <a:rPr lang="en-US" sz="1400" b="0" spc="0">
                <a:solidFill>
                  <a:srgbClr val="444444"/>
                </a:solidFill>
                <a:latin typeface="Calibri"/>
              </a:rPr>
              <a:t>Please ensure your message is age-appropriate and avoids references to religion or politics.</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4 OF 6</a:t>
            </a:r>
          </a:p>
        </p:txBody>
      </p:sp>
      <p:sp>
        <p:nvSpPr>
          <p:cNvPr id="103" name="StepTitle"/>
          <p:cNvSpPr txBox="1"/>
          <p:nvPr/>
        </p:nvSpPr>
        <p:spPr>
          <a:xfrm>
            <a:off x="457200" y="548640"/>
            <a:ext cx="8229600" cy="8620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Write a Note to the Recipient and Decorate the Envelope (continued)</a:t>
            </a:r>
          </a:p>
        </p:txBody>
      </p:sp>
      <p:pic>
        <p:nvPicPr>
          <p:cNvPr id="104" name="ExtraImage1"/>
          <p:cNvPicPr>
            <a:picLocks noChangeAspect="1"/>
          </p:cNvPicPr>
          <p:nvPr/>
        </p:nvPicPr>
        <p:blipFill>
          <a:blip r:embed="rId1"/>
          <a:stretch>
            <a:fillRect/>
          </a:stretch>
        </p:blipFill>
        <p:spPr>
          <a:xfrm>
            <a:off x="2942730" y="1610640"/>
            <a:ext cx="3258540" cy="32585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5 OF 6</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Pack the Prudential Community Care Kit</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Pack all of the materials into the backpack</a:t>
            </a:r>
          </a:p>
          <a:p>
            <a:pPr/>
            <a:r>
              <a:rPr lang="en-US" sz="1400" b="0" spc="0">
                <a:solidFill>
                  <a:srgbClr val="444444"/>
                </a:solidFill>
                <a:latin typeface="Calibri"/>
              </a:rPr>
              <a:t>• Please only include the items included in your kit. If there is an item that is damaged, do not pack it and discard it. Our team will replace the missing item during quality control.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5 OF 6</a:t>
            </a:r>
          </a:p>
        </p:txBody>
      </p:sp>
      <p:sp>
        <p:nvSpPr>
          <p:cNvPr id="103" name="StepTitle"/>
          <p:cNvSpPr txBox="1"/>
          <p:nvPr/>
        </p:nvSpPr>
        <p:spPr>
          <a:xfrm>
            <a:off x="457200" y="548640"/>
            <a:ext cx="8229600" cy="8620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Pack the Prudential Community Care Kit (continued)</a:t>
            </a:r>
          </a:p>
        </p:txBody>
      </p:sp>
      <p:sp>
        <p:nvSpPr>
          <p:cNvPr id="104" name="StepBody"/>
          <p:cNvSpPr txBox="1"/>
          <p:nvPr/>
        </p:nvSpPr>
        <p:spPr>
          <a:xfrm>
            <a:off x="457200" y="1610640"/>
            <a:ext cx="8229600" cy="3258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Your completed kit will support Bridges Outreach, a longtime nonprofit partner of Prudential focused on addressing housing insecurity in Newark, NJ, our headquarters city. Bridges works to end homelessness through street outreach and intensive case management, with a focus on health, housing, and independence. The organization builds relationships with individuals experiencing homelessness while addressing their most immediate needs.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6 OF 6</a:t>
            </a:r>
          </a:p>
        </p:txBody>
      </p:sp>
      <p:sp>
        <p:nvSpPr>
          <p:cNvPr id="103" name="StepTitle"/>
          <p:cNvSpPr txBox="1"/>
          <p:nvPr/>
        </p:nvSpPr>
        <p:spPr>
          <a:xfrm>
            <a:off x="457200" y="548640"/>
            <a:ext cx="3886200" cy="548640"/>
          </a:xfrm>
          <a:prstGeom prst="rect">
            <a:avLst/>
          </a:prstGeom>
          <a:noFill/>
        </p:spPr>
        <p:txBody>
          <a:bodyPr wrap="square" rtlCol="0" anchor="t">
            <a:normAutofit fontScale="100000" lnSpcReduction="20000"/>
          </a:bodyPr>
          <a:lstStyle/>
          <a:p>
            <a:pPr/>
            <a:r>
              <a:rPr lang="en-US" sz="2800" b="1" spc="0">
                <a:solidFill>
                  <a:srgbClr val="222222"/>
                </a:solidFill>
                <a:latin typeface="Calibri"/>
              </a:rPr>
              <a:t>Thank You!</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When you build a Kynd Kit, you create layers of impact for yourself and the community. We appreciate your time and your support of our mission.</a:t>
            </a:r>
          </a:p>
          <a:p>
            <a:pPr/>
            <a:r>
              <a:rPr lang="en-US" sz="1400" b="0" spc="0">
                <a:solidFill>
                  <a:srgbClr val="444444"/>
                </a:solidFill>
                <a:latin typeface="Calibri"/>
              </a:rPr>
              <a:t>Cheers,</a:t>
            </a:r>
          </a:p>
          <a:p>
            <a:pPr/>
            <a:r>
              <a:rPr lang="en-US" sz="1400" b="0" spc="0">
                <a:solidFill>
                  <a:srgbClr val="444444"/>
                </a:solidFill>
                <a:latin typeface="Calibri"/>
              </a:rPr>
              <a:t>The Project Helping team</a:t>
            </a:r>
          </a:p>
        </p:txBody>
      </p:sp>
    </p:spTree>
  </p:cSld>
  <p:clrMapOvr>
    <a:masterClrMapping/>
  </p:clrMapOvr>
</p:sld>
</file>

<file path=ppt/theme/theme1.xml><?xml version="1.0" encoding="utf-8"?>
<a:theme xmlns:a="http://schemas.openxmlformats.org/drawingml/2006/main" name="KyndKit">
  <a:themeElements>
    <a:clrScheme name="KyndKit">
      <a:dk1>
        <a:sysClr val="windowText" lastClr="000000"/>
      </a:dk1>
      <a:lt1>
        <a:sysClr val="window" lastClr="FFFFFF"/>
      </a:lt1>
      <a:dk2>
        <a:srgbClr val="222222"/>
      </a:dk2>
      <a:lt2>
        <a:srgbClr val="EEEEEE"/>
      </a:lt2>
      <a:accent1>
        <a:srgbClr val="439BC0"/>
      </a:accent1>
      <a:accent2>
        <a:srgbClr val="924CD9"/>
      </a:accent2>
      <a:accent3>
        <a:srgbClr val="1EC1A1"/>
      </a:accent3>
      <a:accent4>
        <a:srgbClr val="DE3C7A"/>
      </a:accent4>
      <a:accent5>
        <a:srgbClr val="FF995A"/>
      </a:accent5>
      <a:accent6>
        <a:srgbClr val="50DAFF"/>
      </a:accent6>
      <a:hlink>
        <a:srgbClr val="0563C1"/>
      </a:hlink>
      <a:folHlink>
        <a:srgbClr val="954F72"/>
      </a:folHlink>
    </a:clrScheme>
    <a:fontScheme name="KyndKit">
      <a:majorFont>
        <a:latin typeface="Calibri"/>
        <a:ea typeface=""/>
        <a:cs typeface=""/>
      </a:majorFont>
      <a:minorFont>
        <a:latin typeface="Calibri"/>
        <a:ea typeface=""/>
        <a:cs typeface=""/>
      </a:minorFont>
    </a:fontScheme>
    <a:fmtScheme name="KyndKit">
      <a:fillStyleLst>
        <a:solidFill>
          <a:schemeClr val="phClr"/>
        </a:solidFill>
        <a:solidFill>
          <a:schemeClr val="phClr"/>
        </a:solidFill>
        <a:solidFill>
          <a:schemeClr val="phClr"/>
        </a:solidFill>
      </a:fillStyleLst>
      <a:lnStyleLst>
        <a:ln w="9525" cap="flat" cmpd="sng" algn="ctr">
          <a:solidFill>
            <a:schemeClr val="phClr"/>
          </a:solidFill>
          <a:prstDash val="solid"/>
        </a:ln>
        <a:ln w="9525" cap="flat" cmpd="sng" algn="ctr">
          <a:solidFill>
            <a:schemeClr val="phClr"/>
          </a:solidFill>
          <a:prstDash val="solid"/>
        </a:ln>
        <a:ln w="95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Application>Kynd Kit Instructions</Application>
  <Slides>11</Slide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Prudential &amp;#8211; Community Care Kit [Custom]</dc:title>
  <dc:creator>Project Helping</dc:creator>
  <cp:lastModifiedBy>Project Helping</cp:lastModifiedBy>
  <dcterms:created xsi:type="dcterms:W3CDTF">2026-06-18T16:26:19Z</dcterms:created>
  <dcterms:modified xsi:type="dcterms:W3CDTF">2026-06-18T16:26:19Z</dcterms:modified>
</cp:coreProperties>
</file>