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Master"/>
  </p:sldMasterIdLst>
  <p:sldIdLst>
    <p:sldId id="256" r:id="rIdSld1"/>
    <p:sldId id="257" r:id="rIdSld2"/>
    <p:sldId id="258" r:id="rIdSld3"/>
    <p:sldId id="259" r:id="rIdSld4"/>
    <p:sldId id="260" r:id="rIdSld5"/>
    <p:sldId id="261" r:id="rIdSld6"/>
    <p:sldId id="262" r:id="rIdSld7"/>
    <p:sldId id="263" r:id="rIdSld8"/>
    <p:sldId id="264" r:id="rIdSld9"/>
    <p:sldId id="265" r:id="rIdSld10"/>
    <p:sldId id="266" r:id="rIdSld11"/>
    <p:sldId id="267" r:id="rIdSld12"/>
    <p:sldId id="268" r:id="rIdSld13"/>
    <p:sldId id="269" r:id="rIdSld14"/>
    <p:sldId id="270" r:id="rIdSld15"/>
    <p:sldId id="271" r:id="rIdSld16"/>
    <p:sldId id="272" r:id="rIdSld17"/>
    <p:sldId id="273" r:id="rIdSld18"/>
  </p:sldIdLst>
  <p:sldSz cx="9144000" cy="5143500" type="screen16x9"/>
  <p:notesSz cx="6858000" cy="9144000"/>
  <p:defaultTextStyle>
    <a:defPPr>
      <a:defRPr lang="en-US"/>
    </a:defPPr>
    <a:lvl1pPr>
      <a:defRPr lang="en-US"/>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p:defaultTextStyle>
</p:presentation>
</file>

<file path=ppt/_rels/presentation.xml.rels><?xml version="1.0" encoding="UTF-8" standalone="yes"?>
<Relationships xmlns="http://schemas.openxmlformats.org/package/2006/relationships"><Relationship Id="rIdMaster" Type="http://schemas.openxmlformats.org/officeDocument/2006/relationships/slideMaster" Target="slideMasters/slideMaster1.xml"/><Relationship Id="rIdTheme" Type="http://schemas.openxmlformats.org/officeDocument/2006/relationships/theme" Target="theme/theme1.xml"/><Relationship Id="rIdSld1" Type="http://schemas.openxmlformats.org/officeDocument/2006/relationships/slide" Target="slides/slide1.xml"/><Relationship Id="rIdSld2" Type="http://schemas.openxmlformats.org/officeDocument/2006/relationships/slide" Target="slides/slide2.xml"/><Relationship Id="rIdSld3" Type="http://schemas.openxmlformats.org/officeDocument/2006/relationships/slide" Target="slides/slide3.xml"/><Relationship Id="rIdSld4" Type="http://schemas.openxmlformats.org/officeDocument/2006/relationships/slide" Target="slides/slide4.xml"/><Relationship Id="rIdSld5" Type="http://schemas.openxmlformats.org/officeDocument/2006/relationships/slide" Target="slides/slide5.xml"/><Relationship Id="rIdSld6" Type="http://schemas.openxmlformats.org/officeDocument/2006/relationships/slide" Target="slides/slide6.xml"/><Relationship Id="rIdSld7" Type="http://schemas.openxmlformats.org/officeDocument/2006/relationships/slide" Target="slides/slide7.xml"/><Relationship Id="rIdSld8" Type="http://schemas.openxmlformats.org/officeDocument/2006/relationships/slide" Target="slides/slide8.xml"/><Relationship Id="rIdSld9" Type="http://schemas.openxmlformats.org/officeDocument/2006/relationships/slide" Target="slides/slide9.xml"/><Relationship Id="rIdSld10" Type="http://schemas.openxmlformats.org/officeDocument/2006/relationships/slide" Target="slides/slide10.xml"/><Relationship Id="rIdSld11" Type="http://schemas.openxmlformats.org/officeDocument/2006/relationships/slide" Target="slides/slide11.xml"/><Relationship Id="rIdSld12" Type="http://schemas.openxmlformats.org/officeDocument/2006/relationships/slide" Target="slides/slide12.xml"/><Relationship Id="rIdSld13" Type="http://schemas.openxmlformats.org/officeDocument/2006/relationships/slide" Target="slides/slide13.xml"/><Relationship Id="rIdSld14" Type="http://schemas.openxmlformats.org/officeDocument/2006/relationships/slide" Target="slides/slide14.xml"/><Relationship Id="rIdSld15" Type="http://schemas.openxmlformats.org/officeDocument/2006/relationships/slide" Target="slides/slide15.xml"/><Relationship Id="rIdSld16" Type="http://schemas.openxmlformats.org/officeDocument/2006/relationships/slide" Target="slides/slide16.xml"/><Relationship Id="rIdSld17" Type="http://schemas.openxmlformats.org/officeDocument/2006/relationships/slide" Target="slides/slide17.xml"/><Relationship Id="rIdSld18" Type="http://schemas.openxmlformats.org/officeDocument/2006/relationships/slide" Target="slides/slide18.xml"/></Relationships>
</file>

<file path=ppt/slideLayouts/_rels/slideLayout1.xml.rels><?xml version="1.0" encoding="UTF-8" standalone="yes"?>
<Relationships xmlns="http://schemas.openxmlformats.org/package/2006/relationships">
<Relationship Id="rIdMaster"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Layout1" Type="http://schemas.openxmlformats.org/officeDocument/2006/relationships/slideLayout" Target="../slideLayouts/slideLayout1.xml"/>
<Relationship Id="rIdTheme"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Layout1"/>
  </p:sldLayoutIdLst>
</p:sldMaster>
</file>

<file path=ppt/slides/_rels/slide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1.jpeg"/></Relationships>
</file>

<file path=ppt/slides/_rels/slide16.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2.jpeg"/></Relationships>
</file>

<file path=ppt/slides/_rels/slide17.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TypePill"/>
          <p:cNvSpPr/>
          <p:nvPr/>
        </p:nvSpPr>
        <p:spPr>
          <a:xfrm>
            <a:off x="457200" y="274320"/>
            <a:ext cx="1371600" cy="365760"/>
          </a:xfrm>
          <a:prstGeom prst="roundRect">
            <a:avLst>
              <a:gd name="adj" fmla="val 50000"/>
            </a:avLst>
          </a:prstGeom>
          <a:solidFill>
            <a:srgbClr val="8D8F93"/>
          </a:solidFill>
          <a:ln>
            <a:noFill/>
          </a:ln>
        </p:spPr>
        <p:txBody>
          <a:bodyPr anchor="ctr" wrap="none" lIns="91440" rIns="91440" tIns="0" bIns="0"/>
          <a:lstStyle/>
          <a:p>
            <a:pPr algn="ctr"/>
            <a:r>
              <a:rPr lang="en-US" sz="1000" b="1">
                <a:solidFill>
                  <a:srgbClr val="FFFFFF"/>
                </a:solidFill>
              </a:rPr>
              <a:t>CUSTOM</a:t>
            </a:r>
          </a:p>
        </p:txBody>
      </p:sp>
      <p:pic>
        <p:nvPicPr>
          <p:cNvPr id="103" name="HeroImage"/>
          <p:cNvPicPr>
            <a:picLocks noChangeAspect="1"/>
          </p:cNvPicPr>
          <p:nvPr/>
        </p:nvPicPr>
        <p:blipFill>
          <a:blip r:embed="rId1"/>
          <a:stretch>
            <a:fillRect/>
          </a:stretch>
        </p:blipFill>
        <p:spPr>
          <a:xfrm>
            <a:off x="4572000" y="1428527"/>
            <a:ext cx="4114800" cy="2286446"/>
          </a:xfrm>
          <a:prstGeom prst="rect">
            <a:avLst/>
          </a:prstGeom>
        </p:spPr>
      </p:pic>
      <p:sp>
        <p:nvSpPr>
          <p:cNvPr id="104" name="KitTitle"/>
          <p:cNvSpPr txBox="1"/>
          <p:nvPr/>
        </p:nvSpPr>
        <p:spPr>
          <a:xfrm>
            <a:off x="457200" y="1828800"/>
            <a:ext cx="3886200" cy="18288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AIT &amp;#8211; Cancer Support [Custom]</a:t>
            </a:r>
          </a:p>
        </p:txBody>
      </p:sp>
      <p:sp>
        <p:nvSpPr>
          <p:cNvPr id="105" name="KitSubtitle"/>
          <p:cNvSpPr txBox="1"/>
          <p:nvPr/>
        </p:nvSpPr>
        <p:spPr>
          <a:xfrm>
            <a:off x="457200" y="3757600"/>
            <a:ext cx="3886200" cy="457200"/>
          </a:xfrm>
          <a:prstGeom prst="rect">
            <a:avLst/>
          </a:prstGeom>
          <a:noFill/>
        </p:spPr>
        <p:txBody>
          <a:bodyPr wrap="square" rtlCol="0" anchor="t">
            <a:normAutofit fontScale="100000" lnSpcReduction="20000"/>
          </a:bodyPr>
          <a:lstStyle/>
          <a:p>
            <a:pPr/>
            <a:r>
              <a:rPr lang="en-US" sz="1400" b="0" spc="50">
                <a:solidFill>
                  <a:srgbClr val="888888"/>
                </a:solidFill>
                <a:latin typeface="Calibri"/>
              </a:rPr>
              <a:t>10 STEPS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About Project Helping</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Kynd Kits are a program of Project Helping, a mental wellness nonprofit. Our mission is to make it ridiculously easy to volunteer because doing good is good for your mental wellness!</a:t>
            </a:r>
          </a:p>
          <a:p>
            <a:pPr/>
            <a:r>
              <a:rPr lang="en-US" sz="1400" b="0" spc="0">
                <a:solidFill>
                  <a:srgbClr val="444444"/>
                </a:solidFill>
                <a:latin typeface="Calibri"/>
              </a:rPr>
              <a:t>• </a:t>
            </a:r>
          </a:p>
          <a:p>
            <a:pPr/>
            <a:r>
              <a:rPr lang="en-US" sz="1400" b="0" spc="0">
                <a:solidFill>
                  <a:srgbClr val="444444"/>
                </a:solidFill>
                <a:latin typeface="Calibri"/>
              </a:rPr>
              <a:t>•</a:t>
            </a:r>
          </a:p>
          <a:p>
            <a:pPr/>
            <a:r>
              <a:rPr lang="en-US" sz="1400" b="0" spc="0">
                <a:solidFill>
                  <a:srgbClr val="444444"/>
                </a:solidFill>
                <a:latin typeface="Calibri"/>
              </a:rPr>
              <a:t>Kynd Hub</a:t>
            </a:r>
          </a:p>
          <a:p>
            <a:pPr/>
            <a:r>
              <a:rPr lang="en-US" sz="1400" b="0" spc="0">
                <a:solidFill>
                  <a:srgbClr val="444444"/>
                </a:solidFill>
                <a:latin typeface="Calibri"/>
              </a:rPr>
              <a:t> Build your kit &amp; track its entire journey</a:t>
            </a:r>
          </a:p>
          <a:p>
            <a:pPr/>
            <a:r>
              <a:rPr lang="en-US" sz="1400" b="0" spc="0">
                <a:solidFill>
                  <a:srgbClr val="444444"/>
                </a:solidFill>
                <a:latin typeface="Calibri"/>
              </a:rPr>
              <a:t> Create a free account at Kynd Hub — see exactly where your kit goes after you build it.</a:t>
            </a:r>
          </a:p>
          <a:p>
            <a:pPr/>
            <a:r>
              <a:rPr lang="en-US" sz="1400" b="0" spc="0">
                <a:solidFill>
                  <a:srgbClr val="444444"/>
                </a:solidFill>
                <a:latin typeface="Calibri"/>
              </a:rPr>
              <a:t> Build Your Kit on Kynd Hub</a:t>
            </a:r>
          </a:p>
          <a:p>
            <a:pPr/>
            <a:r>
              <a:rPr lang="en-US" sz="1400" b="0" spc="0">
                <a:solidFill>
                  <a:srgbClr val="444444"/>
                </a:solidFill>
                <a:latin typeface="Calibri"/>
              </a:rPr>
              <a:t>• </a:t>
            </a:r>
          </a:p>
          <a:p>
            <a:pPr/>
            <a:r>
              <a:rPr lang="en-US" sz="1400" b="0" spc="0">
                <a:solidFill>
                  <a:srgbClr val="444444"/>
                </a:solidFill>
                <a:latin typeface="Calibri"/>
              </a:rPr>
              <a:t>•</a:t>
            </a:r>
          </a:p>
          <a:p>
            <a:pPr/>
            <a:r>
              <a:rPr lang="en-US" sz="1400" b="0" spc="0">
                <a:solidFill>
                  <a:srgbClr val="444444"/>
                </a:solidFill>
                <a:latin typeface="Calibri"/>
              </a:rPr>
              <a:t>The Kynd Kit Cycle</a:t>
            </a:r>
          </a:p>
          <a:p>
            <a:pPr/>
            <a:r>
              <a:rPr lang="en-US" sz="1400" b="0" spc="0">
                <a:solidFill>
                  <a:srgbClr val="444444"/>
                </a:solidFill>
                <a:latin typeface="Calibri"/>
              </a:rPr>
              <a:t> Kynd Kits Create Impact</a:t>
            </a:r>
          </a:p>
          <a:p>
            <a:pPr/>
            <a:r>
              <a:rPr lang="en-US" sz="1400" b="0" spc="0">
                <a:solidFill>
                  <a:srgbClr val="444444"/>
                </a:solidFill>
                <a:latin typeface="Calibri"/>
              </a:rPr>
              <a:t> Every kit you build sets off a chain of good — for you, for a nonprofit, and for the whole community.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About Project Helping (continued)</a:t>
            </a:r>
          </a:p>
        </p:txBody>
      </p:sp>
      <p:sp>
        <p:nvSpPr>
          <p:cNvPr id="104" name="StepBody"/>
          <p:cNvSpPr txBox="1"/>
          <p:nvPr/>
        </p:nvSpPr>
        <p:spPr>
          <a:xfrm>
            <a:off x="457200" y="1297280"/>
            <a:ext cx="82296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1</a:t>
            </a:r>
          </a:p>
          <a:p>
            <a:pPr/>
            <a:r>
              <a:rPr lang="en-US" sz="1400" b="0" spc="0">
                <a:solidFill>
                  <a:srgbClr val="444444"/>
                </a:solidFill>
                <a:latin typeface="Calibri"/>
              </a:rPr>
              <a:t> You Volunteer</a:t>
            </a:r>
          </a:p>
          <a:p>
            <a:pPr/>
            <a:r>
              <a:rPr lang="en-US" sz="1400" b="0" spc="0">
                <a:solidFill>
                  <a:srgbClr val="444444"/>
                </a:solidFill>
                <a:latin typeface="Calibri"/>
              </a:rPr>
              <a:t> You volunteer, which benefits your mental health and wellbeing.</a:t>
            </a:r>
          </a:p>
          <a:p>
            <a:pPr/>
            <a:r>
              <a:rPr lang="en-US" sz="1400" b="0" spc="0">
                <a:solidFill>
                  <a:srgbClr val="444444"/>
                </a:solidFill>
                <a:latin typeface="Calibri"/>
              </a:rPr>
              <a:t>•</a:t>
            </a:r>
          </a:p>
          <a:p>
            <a:pPr/>
            <a:r>
              <a:rPr lang="en-US" sz="1400" b="0" spc="0">
                <a:solidFill>
                  <a:srgbClr val="444444"/>
                </a:solidFill>
                <a:latin typeface="Calibri"/>
              </a:rPr>
              <a:t>2</a:t>
            </a:r>
          </a:p>
          <a:p>
            <a:pPr/>
            <a:r>
              <a:rPr lang="en-US" sz="1400" b="0" spc="0">
                <a:solidFill>
                  <a:srgbClr val="444444"/>
                </a:solidFill>
                <a:latin typeface="Calibri"/>
              </a:rPr>
              <a:t> Help a Nonprofit</a:t>
            </a:r>
          </a:p>
          <a:p>
            <a:pPr/>
            <a:r>
              <a:rPr lang="en-US" sz="1400" b="0" spc="0">
                <a:solidFill>
                  <a:srgbClr val="444444"/>
                </a:solidFill>
                <a:latin typeface="Calibri"/>
              </a:rPr>
              <a:t> The kit you build is donated to a vetted nonprofit partner in need.</a:t>
            </a:r>
          </a:p>
          <a:p>
            <a:pPr/>
            <a:r>
              <a:rPr lang="en-US" sz="1400" b="0" spc="0">
                <a:solidFill>
                  <a:srgbClr val="444444"/>
                </a:solidFill>
                <a:latin typeface="Calibri"/>
              </a:rPr>
              <a:t>•</a:t>
            </a:r>
          </a:p>
          <a:p>
            <a:pPr/>
            <a:r>
              <a:rPr lang="en-US" sz="1400" b="0" spc="0">
                <a:solidFill>
                  <a:srgbClr val="444444"/>
                </a:solidFill>
                <a:latin typeface="Calibri"/>
              </a:rPr>
              <a:t>3</a:t>
            </a:r>
          </a:p>
          <a:p>
            <a:pPr/>
            <a:r>
              <a:rPr lang="en-US" sz="1400" b="0" spc="0">
                <a:solidFill>
                  <a:srgbClr val="444444"/>
                </a:solidFill>
                <a:latin typeface="Calibri"/>
              </a:rPr>
              <a:t> Fund Programming</a:t>
            </a:r>
          </a:p>
          <a:p>
            <a:pPr/>
            <a:r>
              <a:rPr lang="en-US" sz="1400" b="0" spc="0">
                <a:solidFill>
                  <a:srgbClr val="444444"/>
                </a:solidFill>
                <a:latin typeface="Calibri"/>
              </a:rPr>
              <a:t> Proceeds fund free, community-based mental health programming.</a:t>
            </a:r>
          </a:p>
          <a:p>
            <a:pPr/>
            <a:r>
              <a:rPr lang="en-US" sz="1400" b="0" spc="0">
                <a:solidFill>
                  <a:srgbClr val="444444"/>
                </a:solidFill>
                <a:latin typeface="Calibri"/>
              </a:rPr>
              <a:t>•</a:t>
            </a:r>
          </a:p>
          <a:p>
            <a:pPr/>
            <a:r>
              <a:rPr lang="en-US" sz="1400" b="0" spc="0">
                <a:solidFill>
                  <a:srgbClr val="444444"/>
                </a:solidFill>
                <a:latin typeface="Calibri"/>
              </a:rPr>
              <a:t>4</a:t>
            </a:r>
          </a:p>
          <a:p>
            <a:pPr/>
            <a:r>
              <a:rPr lang="en-US" sz="1400" b="0" spc="0">
                <a:solidFill>
                  <a:srgbClr val="444444"/>
                </a:solidFill>
                <a:latin typeface="Calibri"/>
              </a:rPr>
              <a:t> Sustain the Mission</a:t>
            </a:r>
          </a:p>
          <a:p>
            <a:pPr/>
            <a:r>
              <a:rPr lang="en-US" sz="1400" b="0" spc="0">
                <a:solidFill>
                  <a:srgbClr val="444444"/>
                </a:solidFill>
                <a:latin typeface="Calibri"/>
              </a:rPr>
              <a:t> Proceeds benefit Project Helping, a 501(c)(3) nonprofit.</a:t>
            </a:r>
          </a:p>
          <a:p>
            <a:pPr/>
            <a:r>
              <a:rPr lang="en-US" sz="1400" b="0" spc="0">
                <a:solidFill>
                  <a:srgbClr val="444444"/>
                </a:solidFill>
                <a:latin typeface="Calibri"/>
              </a:rPr>
              <a:t>projecthelping.org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2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Tips for Building Your Kit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Helpful Tip for Building Your Kynd Kit</a:t>
            </a:r>
          </a:p>
          <a:p>
            <a:pPr/>
            <a:r>
              <a:rPr lang="en-US" sz="1400" b="0" spc="0">
                <a:solidFill>
                  <a:srgbClr val="444444"/>
                </a:solidFill>
                <a:latin typeface="Calibri"/>
              </a:rPr>
              <a:t>• Avoid politics and religion entirely.</a:t>
            </a:r>
          </a:p>
          <a:p>
            <a:pPr/>
            <a:r>
              <a:rPr lang="en-US" sz="1400" b="0" spc="0">
                <a:solidFill>
                  <a:srgbClr val="444444"/>
                </a:solidFill>
                <a:latin typeface="Calibri"/>
              </a:rPr>
              <a:t>• Use appropriate humor.</a:t>
            </a:r>
          </a:p>
          <a:p>
            <a:pPr/>
            <a:r>
              <a:rPr lang="en-US" sz="1400" b="0" spc="0">
                <a:solidFill>
                  <a:srgbClr val="444444"/>
                </a:solidFill>
                <a:latin typeface="Calibri"/>
              </a:rPr>
              <a:t>• Can't think of what to write, draw a picture!</a:t>
            </a:r>
          </a:p>
          <a:p>
            <a:pPr/>
            <a:r>
              <a:rPr lang="en-US" sz="1400" b="0" spc="0">
                <a:solidFill>
                  <a:srgbClr val="444444"/>
                </a:solidFill>
                <a:latin typeface="Calibri"/>
              </a:rPr>
              <a:t>• Use words of affirmation!</a:t>
            </a:r>
          </a:p>
          <a:p>
            <a:pPr/>
            <a:r>
              <a:rPr lang="en-US" sz="1400" b="0" spc="0">
                <a:solidFill>
                  <a:srgbClr val="444444"/>
                </a:solidFill>
                <a:latin typeface="Calibri"/>
              </a:rPr>
              <a:t>• Place a piece of paper in any canvas bag before drawing on the outside. This way, the marker will not bleed through the other side of the bag.</a:t>
            </a:r>
          </a:p>
          <a:p>
            <a:pPr/>
            <a:r>
              <a:rPr lang="en-US" sz="1400" b="0" spc="0">
                <a:solidFill>
                  <a:srgbClr val="444444"/>
                </a:solidFill>
                <a:latin typeface="Calibri"/>
              </a:rPr>
              <a:t>• Please keep your designs gender-neutral, inclusive, and age-appropriate.</a:t>
            </a:r>
          </a:p>
          <a:p>
            <a:pPr/>
            <a:r>
              <a:rPr lang="en-US" sz="1400" b="0" spc="0">
                <a:solidFill>
                  <a:srgbClr val="444444"/>
                </a:solidFill>
                <a:latin typeface="Calibri"/>
              </a:rPr>
              <a:t>Spanish Translation Options</a:t>
            </a:r>
          </a:p>
        </p:txBody>
      </p:sp>
      <p:pic>
        <p:nvPicPr>
          <p:cNvPr id="105" name="StepImage"/>
          <p:cNvPicPr>
            <a:picLocks noChangeAspect="1"/>
          </p:cNvPicPr>
          <p:nvPr/>
        </p:nvPicPr>
        <p:blipFill>
          <a:blip r:embed="rId1"/>
          <a:stretch>
            <a:fillRect/>
          </a:stretch>
        </p:blipFill>
        <p:spPr>
          <a:xfrm>
            <a:off x="5112347" y="548640"/>
            <a:ext cx="3125547" cy="40462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Your Impact with AIT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Campaign Purpose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Your Impact with AIT (continued)</a:t>
            </a:r>
          </a:p>
        </p:txBody>
      </p:sp>
      <p:sp>
        <p:nvSpPr>
          <p:cNvPr id="104" name="StepBody"/>
          <p:cNvSpPr txBox="1"/>
          <p:nvPr/>
        </p:nvSpPr>
        <p:spPr>
          <a:xfrm>
            <a:off x="457200" y="1297280"/>
            <a:ext cx="82296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As part of AITCares’ Fighting Cancer pillar, this comfort kit activity brings teammates together to support individuals and families impacted by cancer while demonstrating the compassion and community that define AIT. By assembling comfort kits for patients served by Corporate Angel Network (CAN), we are transforming our commitment to fighting cancer into meaningful action. This initiative also provides an opportunity to stand alongside our fellow AIT teammates who are cancer survivors, those currently navigating their own cancer journey, and the loved one who have been affected by this disease.</a:t>
            </a:r>
          </a:p>
          <a:p>
            <a:pPr/>
            <a:r>
              <a:rPr lang="en-US" sz="1400" b="0" spc="0">
                <a:solidFill>
                  <a:srgbClr val="444444"/>
                </a:solidFill>
                <a:latin typeface="Calibri"/>
              </a:rPr>
              <a:t>Campaign Impact</a:t>
            </a:r>
          </a:p>
          <a:p>
            <a:pPr/>
            <a:r>
              <a:rPr lang="en-US" sz="1400" b="0" spc="0">
                <a:solidFill>
                  <a:srgbClr val="444444"/>
                </a:solidFill>
                <a:latin typeface="Calibri"/>
              </a:rPr>
              <a:t>The comfort kits assembled during this event will be donated to Corporate Angel Network (CAN), helping provide comfort and encouragement to cancer patients traveling for treatment. Every kit serves as a tangible reminder that patients are support by a community that cares. Through this collective effort, AIT teammates are helping bring hope, comfort, and compassion to those facing cancer while reinforcing AITCare’s mission. Together, we are making a meaningful difference, one kit and one act of kindness at a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Example Phrases To Use</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Before You Build</a:t>
            </a:r>
          </a:p>
          <a:p>
            <a:pPr/>
            <a:r>
              <a:rPr lang="en-US" sz="1400" b="0" spc="0">
                <a:solidFill>
                  <a:srgbClr val="444444"/>
                </a:solidFill>
                <a:latin typeface="Calibri"/>
              </a:rPr>
              <a:t>These kits will be shared with families and individuals facing difficult or uncertain times in the hospital. Your thoughtful, kind words can make a difficult day a little brighter—thank you for helping spread care and compassion.</a:t>
            </a:r>
          </a:p>
          <a:p>
            <a:pPr/>
            <a:r>
              <a:rPr lang="en-US" sz="1400" b="0" spc="0">
                <a:solidFill>
                  <a:srgbClr val="444444"/>
                </a:solidFill>
                <a:latin typeface="Calibri"/>
              </a:rPr>
              <a:t>DO</a:t>
            </a:r>
          </a:p>
          <a:p>
            <a:pPr/>
            <a:r>
              <a:rPr lang="en-US" sz="1400" b="0" spc="0">
                <a:solidFill>
                  <a:srgbClr val="444444"/>
                </a:solidFill>
                <a:latin typeface="Calibri"/>
              </a:rPr>
              <a:t>• Be positive: Focus on hope, comfort, and inner strength.</a:t>
            </a:r>
          </a:p>
          <a:p>
            <a:pPr/>
            <a:r>
              <a:rPr lang="en-US" sz="1400" b="0" spc="0">
                <a:solidFill>
                  <a:srgbClr val="444444"/>
                </a:solidFill>
                <a:latin typeface="Calibri"/>
              </a:rPr>
              <a:t>• Use affirming and uplifting words: Offer gentle encouragement and warmth.</a:t>
            </a:r>
          </a:p>
          <a:p>
            <a:pPr/>
            <a:r>
              <a:rPr lang="en-US" sz="1400" b="0" spc="0">
                <a:solidFill>
                  <a:srgbClr val="444444"/>
                </a:solidFill>
                <a:latin typeface="Calibri"/>
              </a:rPr>
              <a:t>• Keep it simple and sincere: Short, heartfelt messages are best.</a:t>
            </a:r>
          </a:p>
          <a:p>
            <a:pPr/>
            <a:r>
              <a:rPr lang="en-US" sz="1400" b="0" spc="0">
                <a:solidFill>
                  <a:srgbClr val="444444"/>
                </a:solidFill>
                <a:latin typeface="Calibri"/>
              </a:rPr>
              <a:t>• Use inclusive language: Avoid assumptions, as well as political, religious, or gendered terms.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Example Phrases To Use (continued)</a:t>
            </a:r>
          </a:p>
        </p:txBody>
      </p:sp>
      <p:sp>
        <p:nvSpPr>
          <p:cNvPr id="104" name="StepBody"/>
          <p:cNvSpPr txBox="1"/>
          <p:nvPr/>
        </p:nvSpPr>
        <p:spPr>
          <a:xfrm>
            <a:off x="457200" y="1297280"/>
            <a:ext cx="82296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 Keep the tone gentle and compassionate: Avoid intensity or emotional pressure.</a:t>
            </a:r>
          </a:p>
          <a:p>
            <a:pPr/>
            <a:r>
              <a:rPr lang="en-US" sz="1400" b="0" spc="0">
                <a:solidFill>
                  <a:srgbClr val="444444"/>
                </a:solidFill>
                <a:latin typeface="Calibri"/>
              </a:rPr>
              <a:t>AVOID</a:t>
            </a:r>
          </a:p>
          <a:p>
            <a:pPr/>
            <a:r>
              <a:rPr lang="en-US" sz="1400" b="0" spc="0">
                <a:solidFill>
                  <a:srgbClr val="444444"/>
                </a:solidFill>
                <a:latin typeface="Calibri"/>
              </a:rPr>
              <a:t>• Mentioning illness, diagnosis, or recovery (e.g., “hope you heal soon”).</a:t>
            </a:r>
          </a:p>
          <a:p>
            <a:pPr/>
            <a:r>
              <a:rPr lang="en-US" sz="1400" b="0" spc="0">
                <a:solidFill>
                  <a:srgbClr val="444444"/>
                </a:solidFill>
                <a:latin typeface="Calibri"/>
              </a:rPr>
              <a:t>• Giving advice, instructions, or making assumptions about feelings.</a:t>
            </a:r>
          </a:p>
          <a:p>
            <a:pPr/>
            <a:r>
              <a:rPr lang="en-US" sz="1400" b="0" spc="0">
                <a:solidFill>
                  <a:srgbClr val="444444"/>
                </a:solidFill>
                <a:latin typeface="Calibri"/>
              </a:rPr>
              <a:t>• Using humor, sarcasm, or quotes from public figures.</a:t>
            </a:r>
          </a:p>
          <a:p>
            <a:pPr/>
            <a:r>
              <a:rPr lang="en-US" sz="1400" b="0" spc="0">
                <a:solidFill>
                  <a:srgbClr val="444444"/>
                </a:solidFill>
                <a:latin typeface="Calibri"/>
              </a:rPr>
              <a:t>• Including personal information or full names.</a:t>
            </a:r>
          </a:p>
          <a:p>
            <a:pPr/>
            <a:r>
              <a:rPr lang="en-US" sz="1400" b="0" spc="0">
                <a:solidFill>
                  <a:srgbClr val="444444"/>
                </a:solidFill>
                <a:latin typeface="Calibri"/>
              </a:rPr>
              <a:t>• Using timelines or future outcomes (e.g., “You’ll be home soon,” “Things will get better soon”).</a:t>
            </a:r>
          </a:p>
          <a:p>
            <a:pPr/>
            <a:r>
              <a:rPr lang="en-US" sz="1400" b="0" spc="0">
                <a:solidFill>
                  <a:srgbClr val="444444"/>
                </a:solidFill>
                <a:latin typeface="Calibri"/>
              </a:rPr>
              <a:t>SAMPLE NOTES “You are surrounded by care and kindness.” “Wishing you calm, strength, and comfort today.” “You are not alone—there are people thinking of you.” “May this note remind you that you’re cared for and supported.”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10</a:t>
            </a:r>
          </a:p>
        </p:txBody>
      </p:sp>
      <p:sp>
        <p:nvSpPr>
          <p:cNvPr id="103" name="StepTitle"/>
          <p:cNvSpPr txBox="1"/>
          <p:nvPr/>
        </p:nvSpPr>
        <p:spPr>
          <a:xfrm>
            <a:off x="457200" y="548640"/>
            <a:ext cx="3886200" cy="671500"/>
          </a:xfrm>
          <a:prstGeom prst="rect">
            <a:avLst/>
          </a:prstGeom>
          <a:noFill/>
        </p:spPr>
        <p:txBody>
          <a:bodyPr wrap="square" rtlCol="0" anchor="t">
            <a:normAutofit fontScale="100000" lnSpcReduction="20000"/>
          </a:bodyPr>
          <a:lstStyle/>
          <a:p>
            <a:pPr/>
            <a:r>
              <a:rPr lang="en-US" sz="1800" b="1" spc="0">
                <a:solidFill>
                  <a:srgbClr val="222222"/>
                </a:solidFill>
                <a:latin typeface="Calibri"/>
              </a:rPr>
              <a:t>Write a Note to the Recipient and Decorate the Envelope</a:t>
            </a:r>
          </a:p>
        </p:txBody>
      </p:sp>
      <p:sp>
        <p:nvSpPr>
          <p:cNvPr id="104" name="StepBody"/>
          <p:cNvSpPr txBox="1"/>
          <p:nvPr/>
        </p:nvSpPr>
        <p:spPr>
          <a:xfrm>
            <a:off x="457200" y="1420140"/>
            <a:ext cx="3886200" cy="34490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Write a card and decorate the envelope using the enclosed materials. Express your encouragement and include a hopeful message.</a:t>
            </a:r>
          </a:p>
          <a:p>
            <a:pPr/>
            <a:r>
              <a:rPr lang="en-US" sz="1400" b="0" spc="0">
                <a:solidFill>
                  <a:srgbClr val="444444"/>
                </a:solidFill>
                <a:latin typeface="Calibri"/>
              </a:rPr>
              <a:t>Please ensure your message is age-appropriate and avoids references to religion or politics.</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10</a:t>
            </a:r>
          </a:p>
        </p:txBody>
      </p:sp>
      <p:sp>
        <p:nvSpPr>
          <p:cNvPr id="103" name="StepTitle"/>
          <p:cNvSpPr txBox="1"/>
          <p:nvPr/>
        </p:nvSpPr>
        <p:spPr>
          <a:xfrm>
            <a:off x="457200" y="548640"/>
            <a:ext cx="8229600" cy="8620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Write a Note to the Recipient and Decorate the Envelope (continued)</a:t>
            </a:r>
          </a:p>
        </p:txBody>
      </p:sp>
      <p:pic>
        <p:nvPicPr>
          <p:cNvPr id="104" name="ExtraImage1"/>
          <p:cNvPicPr>
            <a:picLocks noChangeAspect="1"/>
          </p:cNvPicPr>
          <p:nvPr/>
        </p:nvPicPr>
        <p:blipFill>
          <a:blip r:embed="rId1"/>
          <a:stretch>
            <a:fillRect/>
          </a:stretch>
        </p:blipFill>
        <p:spPr>
          <a:xfrm>
            <a:off x="2942730" y="1610640"/>
            <a:ext cx="3258540" cy="32585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10</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Decorate the Bag</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Decorate the kraft bag(s). This is what the final kit is distributed in, so try to make this fun and colorful for the recipient to open.</a:t>
            </a:r>
          </a:p>
          <a:p>
            <a:pPr/>
            <a:r>
              <a:rPr lang="en-US" sz="1400" b="0" spc="0">
                <a:solidFill>
                  <a:srgbClr val="444444"/>
                </a:solidFill>
                <a:latin typeface="Calibri"/>
              </a:rPr>
              <a:t>Please note: we are currently transitioning from plastic ziplock bags to kraft bags. Some kits may still include the plastic bag for you to decorate while we complete this transition.</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Decorate the Bag (continued)</a:t>
            </a:r>
          </a:p>
        </p:txBody>
      </p:sp>
      <p:pic>
        <p:nvPicPr>
          <p:cNvPr id="104" name="ExtraImage1"/>
          <p:cNvPicPr>
            <a:picLocks noChangeAspect="1"/>
          </p:cNvPicPr>
          <p:nvPr/>
        </p:nvPicPr>
        <p:blipFill>
          <a:blip r:embed="rId1"/>
          <a:stretch>
            <a:fillRect/>
          </a:stretch>
        </p:blipFill>
        <p:spPr>
          <a:xfrm>
            <a:off x="1760925" y="1297280"/>
            <a:ext cx="1735950" cy="1735950"/>
          </a:xfrm>
          <a:prstGeom prst="rect">
            <a:avLst/>
          </a:prstGeom>
        </p:spPr>
      </p:pic>
      <p:pic>
        <p:nvPicPr>
          <p:cNvPr id="105" name="ExtraImage2"/>
          <p:cNvPicPr>
            <a:picLocks noChangeAspect="1"/>
          </p:cNvPicPr>
          <p:nvPr/>
        </p:nvPicPr>
        <p:blipFill>
          <a:blip r:embed="rId2"/>
          <a:stretch>
            <a:fillRect/>
          </a:stretch>
        </p:blipFill>
        <p:spPr>
          <a:xfrm>
            <a:off x="5747125" y="1297280"/>
            <a:ext cx="1735950" cy="1735950"/>
          </a:xfrm>
          <a:prstGeom prst="rect">
            <a:avLst/>
          </a:prstGeom>
        </p:spPr>
      </p:pic>
      <p:pic>
        <p:nvPicPr>
          <p:cNvPr id="106" name="ExtraImage3"/>
          <p:cNvPicPr>
            <a:picLocks noChangeAspect="1"/>
          </p:cNvPicPr>
          <p:nvPr/>
        </p:nvPicPr>
        <p:blipFill>
          <a:blip r:embed="rId3"/>
          <a:stretch>
            <a:fillRect/>
          </a:stretch>
        </p:blipFill>
        <p:spPr>
          <a:xfrm>
            <a:off x="1760925" y="3133230"/>
            <a:ext cx="1735950" cy="17359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Decorate the Playing Cards</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Write encouraging messages, affirmations, jokes, or pictures on the faces of the playing cards for players to see when they are playing a card game.</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Decorate the Playing Cards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8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DIY Macramé Wristlet Keychain</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(video tutorial below)</a:t>
            </a:r>
          </a:p>
          <a:p>
            <a:pPr/>
            <a:r>
              <a:rPr lang="en-US" sz="1400" b="0" spc="0">
                <a:solidFill>
                  <a:srgbClr val="444444"/>
                </a:solidFill>
                <a:latin typeface="Calibri"/>
              </a:rPr>
              <a:t>WHAT'S INCLUDED</a:t>
            </a:r>
          </a:p>
          <a:p>
            <a:pPr/>
            <a:r>
              <a:rPr lang="en-US" sz="1400" b="0" spc="0">
                <a:solidFill>
                  <a:srgbClr val="444444"/>
                </a:solidFill>
                <a:latin typeface="Calibri"/>
              </a:rPr>
              <a:t>• 2 long cords (98" each)</a:t>
            </a:r>
          </a:p>
          <a:p>
            <a:pPr/>
            <a:r>
              <a:rPr lang="en-US" sz="1400" b="0" spc="0">
                <a:solidFill>
                  <a:srgbClr val="444444"/>
                </a:solidFill>
                <a:latin typeface="Calibri"/>
              </a:rPr>
              <a:t>• 1 short/finishing cord (note: there are 2 short cords in your kit, you will only use 1 of them)</a:t>
            </a:r>
          </a:p>
          <a:p>
            <a:pPr/>
            <a:r>
              <a:rPr lang="en-US" sz="1400" b="0" spc="0">
                <a:solidFill>
                  <a:srgbClr val="444444"/>
                </a:solidFill>
                <a:latin typeface="Calibri"/>
              </a:rPr>
              <a:t>• Key ring</a:t>
            </a:r>
          </a:p>
          <a:p>
            <a:pPr/>
            <a:r>
              <a:rPr lang="en-US" sz="1400" b="0" spc="0">
                <a:solidFill>
                  <a:srgbClr val="444444"/>
                </a:solidFill>
                <a:latin typeface="Calibri"/>
              </a:rPr>
              <a:t>• Inspirational charm</a:t>
            </a:r>
          </a:p>
          <a:p>
            <a:pPr/>
            <a:r>
              <a:rPr lang="en-US" sz="1400" b="0" spc="0">
                <a:solidFill>
                  <a:srgbClr val="444444"/>
                </a:solidFill>
                <a:latin typeface="Calibri"/>
              </a:rPr>
              <a:t>You'll also need: Scissors and a small piece of tape</a:t>
            </a:r>
          </a:p>
          <a:p>
            <a:pPr/>
            <a:r>
              <a:rPr lang="en-US" sz="1400" b="0" spc="0">
                <a:solidFill>
                  <a:srgbClr val="444444"/>
                </a:solidFill>
                <a:latin typeface="Calibri"/>
              </a:rPr>
              <a:t>LET'S GET STARTED!</a:t>
            </a:r>
          </a:p>
          <a:p>
            <a:pPr/>
            <a:r>
              <a:rPr lang="en-US" sz="1400" b="0" spc="0">
                <a:solidFill>
                  <a:srgbClr val="444444"/>
                </a:solidFill>
                <a:latin typeface="Calibri"/>
              </a:rPr>
              <a:t>1. Attach the cords to the key ring</a:t>
            </a:r>
          </a:p>
          <a:p>
            <a:pPr/>
            <a:r>
              <a:rPr lang="en-US" sz="1400" b="0" spc="0">
                <a:solidFill>
                  <a:srgbClr val="444444"/>
                </a:solidFill>
                <a:latin typeface="Calibri"/>
              </a:rPr>
              <a:t>note: These cords are folded off-center, not in half — this gives you 2 shorter center cords and 2 longer outer cords to knot with.</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8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DIY Macramé Wristlet Keychain (continued)</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Take your first 98" cord. Measure in about 24" from one end (roughly a quarter of the way along the cord, don't worry if it's not exact) and fold it there. Place the fold through the key ring as a loop, then pull both loose ends through that loop and gently tighten. Position it so the short end sits on the right.</a:t>
            </a:r>
          </a:p>
          <a:p>
            <a:pPr/>
            <a:r>
              <a:rPr lang="en-US" sz="1400" b="0" spc="0">
                <a:solidFill>
                  <a:srgbClr val="444444"/>
                </a:solidFill>
                <a:latin typeface="Calibri"/>
              </a:rPr>
              <a:t>Take your second 98" cord and fold it the same way, about 24" from one end. Attach it to the key ring the same way, but this time position it so the short end sits on the left.</a:t>
            </a:r>
          </a:p>
          <a:p>
            <a:pPr/>
            <a:r>
              <a:rPr lang="en-US" sz="1400" b="0" spc="0">
                <a:solidFill>
                  <a:srgbClr val="444444"/>
                </a:solidFill>
                <a:latin typeface="Calibri"/>
              </a:rPr>
              <a:t>You should now have 4 cords hanging from the key ring: the two short ends meeting in the center, and the two long ends on the outside. Check that both center cords are roughly the same length — nudge the loops through the ring if you need to even them up.</a:t>
            </a:r>
          </a:p>
          <a:p>
            <a:pPr/>
            <a:r>
              <a:rPr lang="en-US" sz="1400" b="0" spc="0">
                <a:solidFill>
                  <a:srgbClr val="444444"/>
                </a:solidFill>
                <a:latin typeface="Calibri"/>
              </a:rPr>
              <a:t>2. Secure your key ring</a:t>
            </a:r>
          </a:p>
          <a:p>
            <a:pPr/>
            <a:r>
              <a:rPr lang="en-US" sz="1400" b="0" spc="0">
                <a:solidFill>
                  <a:srgbClr val="444444"/>
                </a:solidFill>
                <a:latin typeface="Calibri"/>
              </a:rPr>
              <a:t>Use a small piece of tape to hold the key ring in place on your work surface. This will make knotting easier.</a:t>
            </a:r>
          </a:p>
          <a:p>
            <a:pPr/>
            <a:r>
              <a:rPr lang="en-US" sz="1400" b="0" spc="0">
                <a:solidFill>
                  <a:srgbClr val="444444"/>
                </a:solidFill>
                <a:latin typeface="Calibri"/>
              </a:rPr>
              <a:t>3. Start knotting</a:t>
            </a:r>
          </a:p>
          <a:p>
            <a:pPr/>
            <a:r>
              <a:rPr lang="en-US" sz="1400" b="0" spc="0">
                <a:solidFill>
                  <a:srgbClr val="444444"/>
                </a:solidFill>
                <a:latin typeface="Calibri"/>
              </a:rPr>
              <a:t>Starting a couple of inches below the key ring, use the two outside cords to tie a square knot around the two center cords.</a:t>
            </a:r>
          </a:p>
          <a:p>
            <a:pPr/>
            <a:r>
              <a:rPr lang="en-US" sz="1400" b="0" spc="0">
                <a:solidFill>
                  <a:srgbClr val="444444"/>
                </a:solidFill>
                <a:latin typeface="Calibri"/>
              </a:rPr>
              <a:t>To make a square knot, start on the left or right:</a:t>
            </a:r>
          </a:p>
          <a:p>
            <a:pPr/>
            <a:r>
              <a:rPr lang="en-US" sz="1400" b="0" spc="0">
                <a:solidFill>
                  <a:srgbClr val="444444"/>
                </a:solidFill>
                <a:latin typeface="Calibri"/>
              </a:rPr>
              <a:t>First half:</a:t>
            </a:r>
          </a:p>
          <a:p>
            <a:pPr/>
            <a:r>
              <a:rPr lang="en-US" sz="1400" b="0" spc="0">
                <a:solidFill>
                  <a:srgbClr val="444444"/>
                </a:solidFill>
                <a:latin typeface="Calibri"/>
              </a:rPr>
              <a:t>• Bring the left cord over the two center cords and under the right cord.</a:t>
            </a:r>
          </a:p>
          <a:p>
            <a:pPr/>
            <a:r>
              <a:rPr lang="en-US" sz="1400" b="0" spc="0">
                <a:solidFill>
                  <a:srgbClr val="444444"/>
                </a:solidFill>
                <a:latin typeface="Calibri"/>
              </a:rPr>
              <a:t>• Bring the right cord under the center cords and up through the loop on the left.</a:t>
            </a:r>
          </a:p>
          <a:p>
            <a:pPr/>
            <a:r>
              <a:rPr lang="en-US" sz="1400" b="0" spc="0">
                <a:solidFill>
                  <a:srgbClr val="444444"/>
                </a:solidFill>
                <a:latin typeface="Calibri"/>
              </a:rPr>
              <a:t>• Pull gently to tighten holding the center cords in place.</a:t>
            </a:r>
          </a:p>
          <a:p>
            <a:pPr/>
            <a:r>
              <a:rPr lang="en-US" sz="1400" b="0" spc="0">
                <a:solidFill>
                  <a:srgbClr val="444444"/>
                </a:solidFill>
                <a:latin typeface="Calibri"/>
              </a:rPr>
              <a:t>Second half:</a:t>
            </a:r>
          </a:p>
          <a:p>
            <a:pPr/>
            <a:r>
              <a:rPr lang="en-US" sz="1400" b="0" spc="0">
                <a:solidFill>
                  <a:srgbClr val="444444"/>
                </a:solidFill>
                <a:latin typeface="Calibri"/>
              </a:rPr>
              <a:t>• Bring the right cord over the two center cords and under the left cord.</a:t>
            </a:r>
          </a:p>
          <a:p>
            <a:pPr/>
            <a:r>
              <a:rPr lang="en-US" sz="1400" b="0" spc="0">
                <a:solidFill>
                  <a:srgbClr val="444444"/>
                </a:solidFill>
                <a:latin typeface="Calibri"/>
              </a:rPr>
              <a:t>• Bring the left cord under the center cords and up through the loop on the right.</a:t>
            </a:r>
          </a:p>
          <a:p>
            <a:pPr/>
            <a:r>
              <a:rPr lang="en-US" sz="1400" b="0" spc="0">
                <a:solidFill>
                  <a:srgbClr val="444444"/>
                </a:solidFill>
                <a:latin typeface="Calibri"/>
              </a:rPr>
              <a:t>• Pull gently to tighten holding the center cords in place.</a:t>
            </a:r>
          </a:p>
          <a:p>
            <a:pPr/>
            <a:r>
              <a:rPr lang="en-US" sz="1400" b="0" spc="0">
                <a:solidFill>
                  <a:srgbClr val="444444"/>
                </a:solidFill>
                <a:latin typeface="Calibri"/>
              </a:rPr>
              <a:t>Both halves together make one complete square knot.</a:t>
            </a:r>
          </a:p>
          <a:p>
            <a:pPr/>
            <a:r>
              <a:rPr lang="en-US" sz="1400" b="0" spc="0">
                <a:solidFill>
                  <a:srgbClr val="444444"/>
                </a:solidFill>
                <a:latin typeface="Calibri"/>
              </a:rPr>
              <a:t>Pro tip: If you lose your spot, just look at your last knot — whichever side has the knot sitting on top is the side you start from next. If you mess up, just untie the last knot and start again.</a:t>
            </a:r>
          </a:p>
          <a:p>
            <a:pPr/>
            <a:r>
              <a:rPr lang="en-US" sz="1400" b="0" spc="0">
                <a:solidFill>
                  <a:srgbClr val="444444"/>
                </a:solidFill>
                <a:latin typeface="Calibri"/>
              </a:rPr>
              <a:t>4. Continue the square knots</a:t>
            </a:r>
          </a:p>
          <a:p>
            <a:pPr/>
            <a:r>
              <a:rPr lang="en-US" sz="1400" b="0" spc="0">
                <a:solidFill>
                  <a:srgbClr val="444444"/>
                </a:solidFill>
                <a:latin typeface="Calibri"/>
              </a:rPr>
              <a:t>Repeat the square knot down the length of the wristlet.</a:t>
            </a:r>
          </a:p>
          <a:p>
            <a:pPr/>
            <a:r>
              <a:rPr lang="en-US" sz="1400" b="0" spc="0">
                <a:solidFill>
                  <a:srgbClr val="444444"/>
                </a:solidFill>
                <a:latin typeface="Calibri"/>
              </a:rPr>
              <a:t>Keep your knots close together and try to keep the tension even as you work.</a:t>
            </a:r>
          </a:p>
          <a:p>
            <a:pPr/>
            <a:r>
              <a:rPr lang="en-US" sz="1400" b="0" spc="0">
                <a:solidFill>
                  <a:srgbClr val="444444"/>
                </a:solidFill>
                <a:latin typeface="Calibri"/>
              </a:rPr>
              <a:t>Continue until you have created a wristlet that feels comfortable to hold around your wrist, typical is 12-14 inches.</a:t>
            </a:r>
          </a:p>
          <a:p>
            <a:pPr/>
            <a:r>
              <a:rPr lang="en-US" sz="1400" b="0" spc="0">
                <a:solidFill>
                  <a:srgbClr val="444444"/>
                </a:solidFill>
                <a:latin typeface="Calibri"/>
              </a:rPr>
              <a:t>5. Fold the wristlet</a:t>
            </a:r>
          </a:p>
          <a:p>
            <a:pPr/>
            <a:r>
              <a:rPr lang="en-US" sz="1400" b="0" spc="0">
                <a:solidFill>
                  <a:srgbClr val="444444"/>
                </a:solidFill>
                <a:latin typeface="Calibri"/>
              </a:rPr>
              <a:t>When you've finished knotting, fold the wristlet in half so the two ends meet near the key ring.</a:t>
            </a:r>
          </a:p>
          <a:p>
            <a:pPr/>
            <a:r>
              <a:rPr lang="en-US" sz="1400" b="0" spc="0">
                <a:solidFill>
                  <a:srgbClr val="444444"/>
                </a:solidFill>
                <a:latin typeface="Calibri"/>
              </a:rPr>
              <a:t>Make sure the cords are lined up neatly.</a:t>
            </a:r>
          </a:p>
          <a:p>
            <a:pPr/>
            <a:r>
              <a:rPr lang="en-US" sz="1400" b="0" spc="0">
                <a:solidFill>
                  <a:srgbClr val="444444"/>
                </a:solidFill>
                <a:latin typeface="Calibri"/>
              </a:rPr>
              <a:t>6. Secure the wristlet</a:t>
            </a:r>
          </a:p>
          <a:p>
            <a:pPr/>
            <a:r>
              <a:rPr lang="en-US" sz="1400" b="0" spc="0">
                <a:solidFill>
                  <a:srgbClr val="444444"/>
                </a:solidFill>
                <a:latin typeface="Calibri"/>
              </a:rPr>
              <a:t>Take the short/finishing cord and make a loop with one end — at least the length of the gap you're covering. Lay the loop against the folded cords, then, going around to the left, wrap the cord around and around, stacking each row snugly under the next. Wrap at least 4 times, making sure to leave the opening of the loop free (don't wrap over it).</a:t>
            </a:r>
          </a:p>
          <a:p>
            <a:pPr/>
            <a:r>
              <a:rPr lang="en-US" sz="1400" b="0" spc="0">
                <a:solidFill>
                  <a:srgbClr val="444444"/>
                </a:solidFill>
                <a:latin typeface="Calibri"/>
              </a:rPr>
              <a:t>Once you've wrapped as much as you want, feed the working end of the cord through the loop. Pull the other end of the loop to tuck it up and back underneath the wraps, then pull tight to secure everything in place.</a:t>
            </a:r>
          </a:p>
          <a:p>
            <a:pPr/>
            <a:r>
              <a:rPr lang="en-US" sz="1400" b="0" spc="0">
                <a:solidFill>
                  <a:srgbClr val="444444"/>
                </a:solidFill>
                <a:latin typeface="Calibri"/>
              </a:rPr>
              <a:t>Trim each exposed end of the finishing cord close to the wraps — being careful not to trim the wrapped cord itself.</a:t>
            </a:r>
          </a:p>
          <a:p>
            <a:pPr/>
            <a:r>
              <a:rPr lang="en-US" sz="1400" b="0" spc="0">
                <a:solidFill>
                  <a:srgbClr val="444444"/>
                </a:solidFill>
                <a:latin typeface="Calibri"/>
              </a:rPr>
              <a:t>7. Finish your wristlet</a:t>
            </a:r>
          </a:p>
          <a:p>
            <a:pPr/>
            <a:r>
              <a:rPr lang="en-US" sz="1400" b="0" spc="0">
                <a:solidFill>
                  <a:srgbClr val="444444"/>
                </a:solidFill>
                <a:latin typeface="Calibri"/>
              </a:rPr>
              <a:t>You can trim all remaining cord flush, or cut some of it to leave a fringe — whichever look you like best.</a:t>
            </a:r>
          </a:p>
          <a:p>
            <a:pPr/>
            <a:r>
              <a:rPr lang="en-US" sz="1400" b="0" spc="0">
                <a:solidFill>
                  <a:srgbClr val="444444"/>
                </a:solidFill>
                <a:latin typeface="Calibri"/>
              </a:rPr>
              <a:t>8. Add your inspiration!</a:t>
            </a:r>
          </a:p>
          <a:p>
            <a:pPr/>
            <a:r>
              <a:rPr lang="en-US" sz="1400" b="0" spc="0">
                <a:solidFill>
                  <a:srgbClr val="444444"/>
                </a:solidFill>
                <a:latin typeface="Calibri"/>
              </a:rPr>
              <a:t>Add the inspirational charm to the key ring.</a:t>
            </a:r>
          </a:p>
          <a:p>
            <a:pPr/>
            <a:r>
              <a:rPr lang="en-US" sz="1400" b="0" spc="0">
                <a:solidFill>
                  <a:srgbClr val="444444"/>
                </a:solidFill>
                <a:latin typeface="Calibri"/>
              </a:rPr>
              <a:t>YOU DID IT! 💛</a:t>
            </a:r>
          </a:p>
          <a:p>
            <a:pPr/>
            <a:r>
              <a:rPr lang="en-US" sz="1400" b="0" spc="0">
                <a:solidFill>
                  <a:srgbClr val="444444"/>
                </a:solidFill>
                <a:latin typeface="Calibri"/>
              </a:rPr>
              <a:t>You've created your own macramé wristlet — a little reminder that doing good feels good.</a:t>
            </a:r>
          </a:p>
        </p:txBody>
      </p:sp>
      <p:pic>
        <p:nvPicPr>
          <p:cNvPr id="105" name="ExtraImage1"/>
          <p:cNvPicPr>
            <a:picLocks noChangeAspect="1"/>
          </p:cNvPicPr>
          <p:nvPr/>
        </p:nvPicPr>
        <p:blipFill>
          <a:blip r:embed="rId1"/>
          <a:stretch>
            <a:fillRect/>
          </a:stretch>
        </p:blipFill>
        <p:spPr>
          <a:xfrm>
            <a:off x="5335658" y="1297280"/>
            <a:ext cx="2678925" cy="35719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9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Pack Your AIT Cancer Support Kit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Pack all of the materials into the decorated kraft bag and put it back into the original box.</a:t>
            </a:r>
          </a:p>
          <a:p>
            <a:pPr/>
            <a:r>
              <a:rPr lang="en-US" sz="1400" b="0" spc="0">
                <a:solidFill>
                  <a:srgbClr val="444444"/>
                </a:solidFill>
                <a:latin typeface="Calibri"/>
              </a:rPr>
              <a:t>• Please only include items that are UNOPENED and UNUSED</a:t>
            </a:r>
          </a:p>
          <a:p>
            <a:pPr/>
            <a:r>
              <a:rPr lang="en-US" sz="1400" b="0" spc="0">
                <a:solidFill>
                  <a:srgbClr val="444444"/>
                </a:solidFill>
                <a:latin typeface="Calibri"/>
              </a:rPr>
              <a:t>Your kit will be returned to Project Helping where our team will quality check each kit before they are sent to Corporate Angel Network (CAN) for distribution.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10 OF 10</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Thank You!</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When you build a Kynd Kit, you create layers of impact for yourself and the community. We appreciate your time and your support of our mission.</a:t>
            </a:r>
          </a:p>
          <a:p>
            <a:pPr/>
            <a:r>
              <a:rPr lang="en-US" sz="1400" b="0" spc="0">
                <a:solidFill>
                  <a:srgbClr val="444444"/>
                </a:solidFill>
                <a:latin typeface="Calibri"/>
              </a:rPr>
              <a:t>Cheers,</a:t>
            </a:r>
          </a:p>
          <a:p>
            <a:pPr/>
            <a:r>
              <a:rPr lang="en-US" sz="1400" b="0" spc="0">
                <a:solidFill>
                  <a:srgbClr val="444444"/>
                </a:solidFill>
                <a:latin typeface="Calibri"/>
              </a:rPr>
              <a:t>The Project Helping team</a:t>
            </a:r>
          </a:p>
        </p:txBody>
      </p:sp>
    </p:spTree>
  </p:cSld>
  <p:clrMapOvr>
    <a:masterClrMapping/>
  </p:clrMapOvr>
</p:sld>
</file>

<file path=ppt/theme/theme1.xml><?xml version="1.0" encoding="utf-8"?>
<a:theme xmlns:a="http://schemas.openxmlformats.org/drawingml/2006/main" name="KyndKit">
  <a:themeElements>
    <a:clrScheme name="KyndKit">
      <a:dk1>
        <a:sysClr val="windowText" lastClr="000000"/>
      </a:dk1>
      <a:lt1>
        <a:sysClr val="window" lastClr="FFFFFF"/>
      </a:lt1>
      <a:dk2>
        <a:srgbClr val="222222"/>
      </a:dk2>
      <a:lt2>
        <a:srgbClr val="EEEEEE"/>
      </a:lt2>
      <a:accent1>
        <a:srgbClr val="439BC0"/>
      </a:accent1>
      <a:accent2>
        <a:srgbClr val="924CD9"/>
      </a:accent2>
      <a:accent3>
        <a:srgbClr val="1EC1A1"/>
      </a:accent3>
      <a:accent4>
        <a:srgbClr val="DE3C7A"/>
      </a:accent4>
      <a:accent5>
        <a:srgbClr val="FF995A"/>
      </a:accent5>
      <a:accent6>
        <a:srgbClr val="50DAFF"/>
      </a:accent6>
      <a:hlink>
        <a:srgbClr val="0563C1"/>
      </a:hlink>
      <a:folHlink>
        <a:srgbClr val="954F72"/>
      </a:folHlink>
    </a:clrScheme>
    <a:fontScheme name="KyndKit">
      <a:majorFont>
        <a:latin typeface="Calibri"/>
        <a:ea typeface=""/>
        <a:cs typeface=""/>
      </a:majorFont>
      <a:minorFont>
        <a:latin typeface="Calibri"/>
        <a:ea typeface=""/>
        <a:cs typeface=""/>
      </a:minorFont>
    </a:fontScheme>
    <a:fmtScheme name="KyndKit">
      <a:fillStyleLst>
        <a:solidFill>
          <a:schemeClr val="phClr"/>
        </a:solidFill>
        <a:solidFill>
          <a:schemeClr val="phClr"/>
        </a:solidFill>
        <a:solidFill>
          <a:schemeClr val="phClr"/>
        </a:solidFill>
      </a:fillStyleLst>
      <a:lnStyleLst>
        <a:ln w="9525" cap="flat" cmpd="sng" algn="ctr">
          <a:solidFill>
            <a:schemeClr val="ph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Application>Kynd Kit Instructions</Application>
  <Slides>18</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AIT &amp;#8211; Cancer Support [Custom]</dc:title>
  <dc:creator>Project Helping</dc:creator>
  <cp:lastModifiedBy>Project Helping</cp:lastModifiedBy>
  <dcterms:created xsi:type="dcterms:W3CDTF">2026-09-02T19:23:18Z</dcterms:created>
  <dcterms:modified xsi:type="dcterms:W3CDTF">2026-09-02T19:23:18Z</dcterms:modified>
</cp:coreProperties>
</file>